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63" r:id="rId6"/>
    <p:sldId id="257" r:id="rId7"/>
    <p:sldId id="258" r:id="rId8"/>
    <p:sldId id="264" r:id="rId9"/>
    <p:sldId id="259" r:id="rId10"/>
    <p:sldId id="260" r:id="rId11"/>
    <p:sldId id="261"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ie Ellis" initials="KE" lastIdx="6" clrIdx="0">
    <p:extLst>
      <p:ext uri="{19B8F6BF-5375-455C-9EA6-DF929625EA0E}">
        <p15:presenceInfo xmlns:p15="http://schemas.microsoft.com/office/powerpoint/2012/main" userId="S::kellis@mentalhealthcommission.ca::bf246866-b681-4c61-9073-04f142395b3c" providerId="AD"/>
      </p:ext>
    </p:extLst>
  </p:cmAuthor>
  <p:cmAuthor id="2" name="Amy Fogarty" initials="AF" lastIdx="13" clrIdx="1">
    <p:extLst>
      <p:ext uri="{19B8F6BF-5375-455C-9EA6-DF929625EA0E}">
        <p15:presenceInfo xmlns:p15="http://schemas.microsoft.com/office/powerpoint/2012/main" userId="S::afogarty@mentalhealthcommission.ca::e56857f8-dffe-4ed4-bc0e-1af4b157eeea" providerId="AD"/>
      </p:ext>
    </p:extLst>
  </p:cmAuthor>
  <p:cmAuthor id="3" name="Laura Mullaly" initials="LM" lastIdx="5" clrIdx="2">
    <p:extLst>
      <p:ext uri="{19B8F6BF-5375-455C-9EA6-DF929625EA0E}">
        <p15:presenceInfo xmlns:p15="http://schemas.microsoft.com/office/powerpoint/2012/main" userId="S::lmullaly@mentalhealthcommission.ca::ab1ce04c-64e9-4c40-8870-7b8a94be0a58" providerId="AD"/>
      </p:ext>
    </p:extLst>
  </p:cmAuthor>
  <p:cmAuthor id="4" name="Ascribe Marketing Communications" initials="AMC" lastIdx="20" clrIdx="3">
    <p:extLst>
      <p:ext uri="{19B8F6BF-5375-455C-9EA6-DF929625EA0E}">
        <p15:presenceInfo xmlns:p15="http://schemas.microsoft.com/office/powerpoint/2012/main" userId="Ascribe Marketing Communication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13"/>
    <p:restoredTop sz="71348"/>
  </p:normalViewPr>
  <p:slideViewPr>
    <p:cSldViewPr snapToGrid="0" snapToObjects="1">
      <p:cViewPr varScale="1">
        <p:scale>
          <a:sx n="51" d="100"/>
          <a:sy n="51" d="100"/>
        </p:scale>
        <p:origin x="11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90522E-84E1-6F41-B838-85B4E199AB94}" type="datetimeFigureOut">
              <a:rPr lang="en-US" smtClean="0"/>
              <a:t>10/5/2020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7F5381-997A-C644-BC17-8B716ABEFABF}" type="slidenum">
              <a:rPr lang="en-US" smtClean="0"/>
              <a:t>‹#›</a:t>
            </a:fld>
            <a:endParaRPr lang="en-US"/>
          </a:p>
        </p:txBody>
      </p:sp>
    </p:spTree>
    <p:extLst>
      <p:ext uri="{BB962C8B-B14F-4D97-AF65-F5344CB8AC3E}">
        <p14:creationId xmlns:p14="http://schemas.microsoft.com/office/powerpoint/2010/main" val="1215953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17F5381-997A-C644-BC17-8B716ABEFABF}" type="slidenum">
              <a:rPr lang="en-US" smtClean="0"/>
              <a:t>2</a:t>
            </a:fld>
            <a:endParaRPr lang="en-US"/>
          </a:p>
        </p:txBody>
      </p:sp>
    </p:spTree>
    <p:extLst>
      <p:ext uri="{BB962C8B-B14F-4D97-AF65-F5344CB8AC3E}">
        <p14:creationId xmlns:p14="http://schemas.microsoft.com/office/powerpoint/2010/main" val="1900057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According to the 2019 National College Health Assessment, more than 60% of students felt “more than average” or “tremendous” stress in the preceding year. More than half had felt so depressed they had a hard time functioning. And 16% had seriously considered suicide.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some students, the post-secondary years mark the emergence of the first signs of mental illness. </a:t>
            </a:r>
            <a:r>
              <a:rPr lang="en-CA" sz="1200" b="0" i="0" kern="1200" dirty="0">
                <a:solidFill>
                  <a:schemeClr val="tx1"/>
                </a:solidFill>
                <a:effectLst/>
                <a:latin typeface="+mn-lt"/>
                <a:ea typeface="+mn-ea"/>
                <a:cs typeface="+mn-cs"/>
              </a:rPr>
              <a:t>Three out of every four mental health problems have been first diagnosed between the ages of 16 and 24, when many are in or just out of post-secondary education</a:t>
            </a:r>
            <a:r>
              <a:rPr lang="en-US" dirty="0"/>
              <a:t>, making it a critical period for identifying symptoms and getting people the support they need.</a:t>
            </a:r>
          </a:p>
          <a:p>
            <a:endParaRPr lang="en-US" dirty="0"/>
          </a:p>
          <a:p>
            <a:r>
              <a:rPr lang="en-US" dirty="0"/>
              <a:t>The better the support we provide, and the more we help students access treatment, the better the outcomes they can achieve in school and beyond.</a:t>
            </a:r>
          </a:p>
        </p:txBody>
      </p:sp>
      <p:sp>
        <p:nvSpPr>
          <p:cNvPr id="4" name="Slide Number Placeholder 3"/>
          <p:cNvSpPr>
            <a:spLocks noGrp="1"/>
          </p:cNvSpPr>
          <p:nvPr>
            <p:ph type="sldNum" sz="quarter" idx="5"/>
          </p:nvPr>
        </p:nvSpPr>
        <p:spPr/>
        <p:txBody>
          <a:bodyPr/>
          <a:lstStyle/>
          <a:p>
            <a:fld id="{517F5381-997A-C644-BC17-8B716ABEFABF}" type="slidenum">
              <a:rPr lang="en-US" smtClean="0"/>
              <a:t>3</a:t>
            </a:fld>
            <a:endParaRPr lang="en-US"/>
          </a:p>
        </p:txBody>
      </p:sp>
    </p:spTree>
    <p:extLst>
      <p:ext uri="{BB962C8B-B14F-4D97-AF65-F5344CB8AC3E}">
        <p14:creationId xmlns:p14="http://schemas.microsoft.com/office/powerpoint/2010/main" val="2512970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Upwards of 50% of Canadian post-secondary students use campus mental health services. We need to make sure those services are as effective as possible.</a:t>
            </a:r>
          </a:p>
          <a:p>
            <a:endParaRPr lang="en-US" dirty="0"/>
          </a:p>
          <a:p>
            <a:r>
              <a:rPr lang="en-US" dirty="0"/>
              <a:t>Supporting student mental health also contributes to the mental health of faculty and administrators — and vice versa, making it an all-around win-win.</a:t>
            </a:r>
          </a:p>
          <a:p>
            <a:endParaRPr lang="en-US" dirty="0"/>
          </a:p>
          <a:p>
            <a:r>
              <a:rPr lang="en-US" dirty="0"/>
              <a:t>And students who are well supported and mentally healthy have better rates of retention, do better academically, and have higher graduation rates.</a:t>
            </a:r>
          </a:p>
          <a:p>
            <a:endParaRPr lang="en-US" dirty="0"/>
          </a:p>
          <a:p>
            <a:endParaRPr lang="en-US" dirty="0"/>
          </a:p>
          <a:p>
            <a:r>
              <a:rPr lang="en-US" dirty="0">
                <a:solidFill>
                  <a:srgbClr val="FF0000"/>
                </a:solidFill>
                <a:highlight>
                  <a:srgbClr val="FFFF00"/>
                </a:highlight>
              </a:rPr>
              <a:t>[NOTE FOR PRESENTER: If your institution has mental health strategies or initiatives, you can insert a slide following this outlining what you’re doing.]</a:t>
            </a:r>
          </a:p>
        </p:txBody>
      </p:sp>
      <p:sp>
        <p:nvSpPr>
          <p:cNvPr id="4" name="Slide Number Placeholder 3"/>
          <p:cNvSpPr>
            <a:spLocks noGrp="1"/>
          </p:cNvSpPr>
          <p:nvPr>
            <p:ph type="sldNum" sz="quarter" idx="5"/>
          </p:nvPr>
        </p:nvSpPr>
        <p:spPr/>
        <p:txBody>
          <a:bodyPr/>
          <a:lstStyle/>
          <a:p>
            <a:fld id="{517F5381-997A-C644-BC17-8B716ABEFABF}" type="slidenum">
              <a:rPr lang="en-US" smtClean="0"/>
              <a:t>4</a:t>
            </a:fld>
            <a:endParaRPr lang="en-US"/>
          </a:p>
        </p:txBody>
      </p:sp>
    </p:spTree>
    <p:extLst>
      <p:ext uri="{BB962C8B-B14F-4D97-AF65-F5344CB8AC3E}">
        <p14:creationId xmlns:p14="http://schemas.microsoft.com/office/powerpoint/2010/main" val="3499752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Examples of relevant data points could be:</a:t>
            </a:r>
          </a:p>
          <a:p>
            <a:pPr lvl="2"/>
            <a:r>
              <a:rPr lang="en-CA" dirty="0"/>
              <a:t>Use of mental health services on campus</a:t>
            </a:r>
          </a:p>
          <a:p>
            <a:pPr lvl="2"/>
            <a:r>
              <a:rPr lang="en-CA" dirty="0"/>
              <a:t>Attrition rates</a:t>
            </a:r>
          </a:p>
          <a:p>
            <a:pPr lvl="2"/>
            <a:r>
              <a:rPr lang="en-CA" dirty="0"/>
              <a:t>Graduation rates</a:t>
            </a:r>
          </a:p>
          <a:p>
            <a:pPr lvl="2"/>
            <a:r>
              <a:rPr lang="en-CA" dirty="0"/>
              <a:t>Early course withdrawal rates</a:t>
            </a:r>
          </a:p>
        </p:txBody>
      </p:sp>
      <p:sp>
        <p:nvSpPr>
          <p:cNvPr id="4" name="Slide Number Placeholder 3"/>
          <p:cNvSpPr>
            <a:spLocks noGrp="1"/>
          </p:cNvSpPr>
          <p:nvPr>
            <p:ph type="sldNum" sz="quarter" idx="5"/>
          </p:nvPr>
        </p:nvSpPr>
        <p:spPr/>
        <p:txBody>
          <a:bodyPr/>
          <a:lstStyle/>
          <a:p>
            <a:fld id="{517F5381-997A-C644-BC17-8B716ABEFABF}" type="slidenum">
              <a:rPr lang="en-US" smtClean="0"/>
              <a:t>5</a:t>
            </a:fld>
            <a:endParaRPr lang="en-US"/>
          </a:p>
        </p:txBody>
      </p:sp>
    </p:spTree>
    <p:extLst>
      <p:ext uri="{BB962C8B-B14F-4D97-AF65-F5344CB8AC3E}">
        <p14:creationId xmlns:p14="http://schemas.microsoft.com/office/powerpoint/2010/main" val="689657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Standard was created by a team of experts, informed by extensive outreach, research and dialogues over two years with stakeholders from across the country, including students, post-secondary administrators, service providers, and people with lived and living experience of mental illness. Its goal is to provide a consistent, evidence-based framework schools can use to enhance existing mental health strategies or develop new ones. In this way, it reduces stigma, supports healthier and safer learning environments, and promotes life and resilience skills that improve opportunities for student success — on campus and off.</a:t>
            </a:r>
          </a:p>
        </p:txBody>
      </p:sp>
      <p:sp>
        <p:nvSpPr>
          <p:cNvPr id="4" name="Slide Number Placeholder 3"/>
          <p:cNvSpPr>
            <a:spLocks noGrp="1"/>
          </p:cNvSpPr>
          <p:nvPr>
            <p:ph type="sldNum" sz="quarter" idx="5"/>
          </p:nvPr>
        </p:nvSpPr>
        <p:spPr/>
        <p:txBody>
          <a:bodyPr/>
          <a:lstStyle/>
          <a:p>
            <a:fld id="{517F5381-997A-C644-BC17-8B716ABEFABF}" type="slidenum">
              <a:rPr lang="en-US" smtClean="0"/>
              <a:t>6</a:t>
            </a:fld>
            <a:endParaRPr lang="en-US"/>
          </a:p>
        </p:txBody>
      </p:sp>
    </p:spTree>
    <p:extLst>
      <p:ext uri="{BB962C8B-B14F-4D97-AF65-F5344CB8AC3E}">
        <p14:creationId xmlns:p14="http://schemas.microsoft.com/office/powerpoint/2010/main" val="785633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Standard offers guidance in key actionable areas to help us develop a framework that meets our needs and is aligned with our mission and values.</a:t>
            </a:r>
          </a:p>
        </p:txBody>
      </p:sp>
      <p:sp>
        <p:nvSpPr>
          <p:cNvPr id="4" name="Slide Number Placeholder 3"/>
          <p:cNvSpPr>
            <a:spLocks noGrp="1"/>
          </p:cNvSpPr>
          <p:nvPr>
            <p:ph type="sldNum" sz="quarter" idx="5"/>
          </p:nvPr>
        </p:nvSpPr>
        <p:spPr/>
        <p:txBody>
          <a:bodyPr/>
          <a:lstStyle/>
          <a:p>
            <a:fld id="{517F5381-997A-C644-BC17-8B716ABEFABF}" type="slidenum">
              <a:rPr lang="en-US" smtClean="0"/>
              <a:t>7</a:t>
            </a:fld>
            <a:endParaRPr lang="en-US"/>
          </a:p>
        </p:txBody>
      </p:sp>
    </p:spTree>
    <p:extLst>
      <p:ext uri="{BB962C8B-B14F-4D97-AF65-F5344CB8AC3E}">
        <p14:creationId xmlns:p14="http://schemas.microsoft.com/office/powerpoint/2010/main" val="3307908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support is a key element of this initiative. Aligning with the Standard will require us to make changes in how we do things, and some of those changes will require new resources. Given your position, your endorsement is also a visible sign to our students, our staff and the broader community that we mean it when we say we’re committed to improving student mental health and well-being. You can also help by including related key performance indicators in your own accountability frameworks to keep the matter top of mind and on the priority list.</a:t>
            </a:r>
          </a:p>
        </p:txBody>
      </p:sp>
      <p:sp>
        <p:nvSpPr>
          <p:cNvPr id="4" name="Slide Number Placeholder 3"/>
          <p:cNvSpPr>
            <a:spLocks noGrp="1"/>
          </p:cNvSpPr>
          <p:nvPr>
            <p:ph type="sldNum" sz="quarter" idx="5"/>
          </p:nvPr>
        </p:nvSpPr>
        <p:spPr/>
        <p:txBody>
          <a:bodyPr/>
          <a:lstStyle/>
          <a:p>
            <a:fld id="{517F5381-997A-C644-BC17-8B716ABEFABF}" type="slidenum">
              <a:rPr lang="en-US" smtClean="0"/>
              <a:t>8</a:t>
            </a:fld>
            <a:endParaRPr lang="en-US"/>
          </a:p>
        </p:txBody>
      </p:sp>
    </p:spTree>
    <p:extLst>
      <p:ext uri="{BB962C8B-B14F-4D97-AF65-F5344CB8AC3E}">
        <p14:creationId xmlns:p14="http://schemas.microsoft.com/office/powerpoint/2010/main" val="3610810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some resources where you can find more information about </a:t>
            </a:r>
            <a:r>
              <a:rPr lang="en-US"/>
              <a:t>the Standard </a:t>
            </a:r>
            <a:r>
              <a:rPr lang="en-US" dirty="0"/>
              <a:t>and download a copy of it.</a:t>
            </a:r>
          </a:p>
        </p:txBody>
      </p:sp>
      <p:sp>
        <p:nvSpPr>
          <p:cNvPr id="4" name="Slide Number Placeholder 3"/>
          <p:cNvSpPr>
            <a:spLocks noGrp="1"/>
          </p:cNvSpPr>
          <p:nvPr>
            <p:ph type="sldNum" sz="quarter" idx="5"/>
          </p:nvPr>
        </p:nvSpPr>
        <p:spPr/>
        <p:txBody>
          <a:bodyPr/>
          <a:lstStyle/>
          <a:p>
            <a:fld id="{517F5381-997A-C644-BC17-8B716ABEFABF}" type="slidenum">
              <a:rPr lang="en-US" smtClean="0"/>
              <a:t>9</a:t>
            </a:fld>
            <a:endParaRPr lang="en-US"/>
          </a:p>
        </p:txBody>
      </p:sp>
    </p:spTree>
    <p:extLst>
      <p:ext uri="{BB962C8B-B14F-4D97-AF65-F5344CB8AC3E}">
        <p14:creationId xmlns:p14="http://schemas.microsoft.com/office/powerpoint/2010/main" val="1535470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90E71-57E3-9F42-9EEC-2DF87574A5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A6B3B3-EBDA-DB47-ADDB-8E1B79765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6E219C-705C-2B44-BFC8-8C5090385639}"/>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0050D81A-02CF-C049-9335-445B034BA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D412B5-B310-5D44-A878-35B3024C527D}"/>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4130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584CC-1B40-504C-99F7-81FBA07902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0A6B91-67DE-CF47-8CFD-F3086D39C7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F4D296-BD4B-7949-B41D-F55DA046800D}"/>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21C259D4-A469-C34A-98AA-EC5C3E9C1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8F8A23-BC03-EE42-A6CD-B94E3DBF5FF4}"/>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384567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20BDCC-525E-F44E-B26E-E16F2AE402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AB65-1FD5-044B-9002-53ED537FD6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C3ABE7-DD16-D146-84B1-18F8AD7A183A}"/>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6FDAC80-51C9-1745-8353-9EB965003A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3F5540-EFDF-1749-8A61-0B5C437FC443}"/>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890098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28A0-0EEC-C444-A80A-9C7370367C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E2580C-6DAD-D746-9494-186F0480B9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BF7B7-7DF4-A043-BC20-0AB279EE39AD}"/>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7ECEEC9D-19C7-5141-8289-F2C38B4C0D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BD4EA-5F4E-0148-9D5B-40446ADB8825}"/>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82328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6CF2-2BCE-8B4D-AD61-3D3FA34D3E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EFD454-E47D-A447-9B22-6091FEFFCB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101B3F-DFE3-BC48-B794-467DB18B870C}"/>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4C94447-E880-8A4D-AF1D-5DA0AE140A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527F11-7934-5048-BBF2-BCF8C7329B80}"/>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067225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54F2B-9484-B14E-A7F4-5354082AA9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96C823-1677-614B-9ED0-B8E909D50B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A45200-F55A-DA45-A621-A69894DF55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03D25C-4412-414D-A3DD-DE5FE8080E3B}"/>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F2FB7F2C-3B57-144D-AB5E-1F8686F219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686D5E-051B-D24E-B6A3-ED924E1CFC4A}"/>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392945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25990-2D5F-5943-84C3-D72E125B3D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388F1E-F8B5-6848-8F54-67FDD18229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5D67B0-E23B-B048-B555-88F7575AC1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74445F-D143-D849-B1A7-214FEB8401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4DD88E-DD29-FD4E-A5F4-43AEB9F54D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52CAF7-E222-7A40-AB9E-BCA17AF98401}"/>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8" name="Footer Placeholder 7">
            <a:extLst>
              <a:ext uri="{FF2B5EF4-FFF2-40B4-BE49-F238E27FC236}">
                <a16:creationId xmlns:a16="http://schemas.microsoft.com/office/drawing/2014/main" id="{2065A605-866C-0542-AD1E-10218B4D65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15313B-FF86-834F-9971-69F7FBB59E2E}"/>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217558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777F5-D2E5-5A40-9004-4A07D72B20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04B666-C93F-874D-B416-4024DF5F9B90}"/>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4" name="Footer Placeholder 3">
            <a:extLst>
              <a:ext uri="{FF2B5EF4-FFF2-40B4-BE49-F238E27FC236}">
                <a16:creationId xmlns:a16="http://schemas.microsoft.com/office/drawing/2014/main" id="{CC044D05-81BF-D24B-91C1-E90983651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27EC74-04E2-4442-911E-CBC46D8F55EB}"/>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419751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C131B-C357-A640-9543-8FE0568A80F3}"/>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3" name="Footer Placeholder 2">
            <a:extLst>
              <a:ext uri="{FF2B5EF4-FFF2-40B4-BE49-F238E27FC236}">
                <a16:creationId xmlns:a16="http://schemas.microsoft.com/office/drawing/2014/main" id="{409C36F1-A260-6844-A5DA-880A9A4681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B2EEB4-6695-134B-A430-64A27B80082B}"/>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1463234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A1C7E-3FB7-524B-98A1-7E1A17089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9656EE-CDCD-EB4F-A0F9-1862F7B73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492D15-E8A4-254B-8175-BA20DEAF91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5C6BC6-680C-BF4C-BAF8-CA587C64C5EC}"/>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50AC4010-B0F7-3E4C-9C2D-A637D57F72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611CB2-58D2-DF4B-8D7E-83F3EF929F1A}"/>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149973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812F3-1D60-2048-A8A2-D684F5F6A9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F7C181-F774-BD4C-B549-FAA9A3DE93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96596E-D89F-8F4C-8AE5-AA53E6361F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0C8CE0-D179-6E40-819D-9B6332F5DD36}"/>
              </a:ext>
            </a:extLst>
          </p:cNvPr>
          <p:cNvSpPr>
            <a:spLocks noGrp="1"/>
          </p:cNvSpPr>
          <p:nvPr>
            <p:ph type="dt" sz="half" idx="10"/>
          </p:nvPr>
        </p:nvSpPr>
        <p:spPr/>
        <p:txBody>
          <a:bodyPr/>
          <a:lstStyle/>
          <a:p>
            <a:fld id="{637EAEE3-600B-684C-9BEE-CCF4461AA2BC}" type="datetimeFigureOut">
              <a:rPr lang="en-US" smtClean="0"/>
              <a:t>10/5/2020</a:t>
            </a:fld>
            <a:endParaRPr lang="en-US"/>
          </a:p>
        </p:txBody>
      </p:sp>
      <p:sp>
        <p:nvSpPr>
          <p:cNvPr id="6" name="Footer Placeholder 5">
            <a:extLst>
              <a:ext uri="{FF2B5EF4-FFF2-40B4-BE49-F238E27FC236}">
                <a16:creationId xmlns:a16="http://schemas.microsoft.com/office/drawing/2014/main" id="{3E06286B-46F1-A34B-AF28-9563F1BC1F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C24933-F9BB-B446-A186-CE7856479411}"/>
              </a:ext>
            </a:extLst>
          </p:cNvPr>
          <p:cNvSpPr>
            <a:spLocks noGrp="1"/>
          </p:cNvSpPr>
          <p:nvPr>
            <p:ph type="sldNum" sz="quarter" idx="12"/>
          </p:nvPr>
        </p:nvSpPr>
        <p:spPr/>
        <p:txBody>
          <a:bodyPr/>
          <a:lstStyle/>
          <a:p>
            <a:fld id="{47338F9B-BB09-9542-8AF4-334C0B311AC6}" type="slidenum">
              <a:rPr lang="en-US" smtClean="0"/>
              <a:t>‹#›</a:t>
            </a:fld>
            <a:endParaRPr lang="en-US"/>
          </a:p>
        </p:txBody>
      </p:sp>
    </p:spTree>
    <p:extLst>
      <p:ext uri="{BB962C8B-B14F-4D97-AF65-F5344CB8AC3E}">
        <p14:creationId xmlns:p14="http://schemas.microsoft.com/office/powerpoint/2010/main" val="4067334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3109DC-DC36-6444-9DD4-3B764BAEF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6EAA54-5843-374C-8C3F-1A90FEB938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5E196F-4D54-5A4D-9047-04255BBE95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EAEE3-600B-684C-9BEE-CCF4461AA2BC}" type="datetimeFigureOut">
              <a:rPr lang="en-US" smtClean="0"/>
              <a:t>10/5/2020</a:t>
            </a:fld>
            <a:endParaRPr lang="en-US"/>
          </a:p>
        </p:txBody>
      </p:sp>
      <p:sp>
        <p:nvSpPr>
          <p:cNvPr id="5" name="Footer Placeholder 4">
            <a:extLst>
              <a:ext uri="{FF2B5EF4-FFF2-40B4-BE49-F238E27FC236}">
                <a16:creationId xmlns:a16="http://schemas.microsoft.com/office/drawing/2014/main" id="{6DB9B9E5-2769-A846-BC54-4F2EBECB3B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29147E-557A-B34D-9871-8CCF95AA9A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38F9B-BB09-9542-8AF4-334C0B311AC6}" type="slidenum">
              <a:rPr lang="en-US" smtClean="0"/>
              <a:t>‹#›</a:t>
            </a:fld>
            <a:endParaRPr lang="en-US"/>
          </a:p>
        </p:txBody>
      </p:sp>
    </p:spTree>
    <p:extLst>
      <p:ext uri="{BB962C8B-B14F-4D97-AF65-F5344CB8AC3E}">
        <p14:creationId xmlns:p14="http://schemas.microsoft.com/office/powerpoint/2010/main" val="119057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entalhealthcommission.ca/English/studentstandard"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2.jpg"/><Relationship Id="rId5" Type="http://schemas.openxmlformats.org/officeDocument/2006/relationships/image" Target="../media/image1.emf"/><Relationship Id="rId4" Type="http://schemas.openxmlformats.org/officeDocument/2006/relationships/hyperlink" Target="https://store.csagroup.org/ccrz__ProductDetails?viewState=DetailView&amp;cartID=&amp;portalUser=&amp;store=&amp;cclcl=en_US&amp;sku=CSA%20Z2003%3A2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87B16-1794-5A43-A096-EF0A76D9AA0A}"/>
              </a:ext>
            </a:extLst>
          </p:cNvPr>
          <p:cNvSpPr>
            <a:spLocks noGrp="1"/>
          </p:cNvSpPr>
          <p:nvPr>
            <p:ph type="ctrTitle"/>
          </p:nvPr>
        </p:nvSpPr>
        <p:spPr>
          <a:xfrm>
            <a:off x="1524000" y="1009800"/>
            <a:ext cx="9144000" cy="3449638"/>
          </a:xfrm>
        </p:spPr>
        <p:txBody>
          <a:bodyPr>
            <a:normAutofit fontScale="90000"/>
          </a:bodyPr>
          <a:lstStyle/>
          <a:p>
            <a:r>
              <a:rPr lang="en-US" dirty="0"/>
              <a:t>Why </a:t>
            </a:r>
            <a:r>
              <a:rPr lang="en-US" dirty="0">
                <a:solidFill>
                  <a:srgbClr val="FF0000"/>
                </a:solidFill>
              </a:rPr>
              <a:t>[Institution Name] </a:t>
            </a:r>
            <a:br>
              <a:rPr lang="en-US" dirty="0">
                <a:solidFill>
                  <a:srgbClr val="FF0000"/>
                </a:solidFill>
              </a:rPr>
            </a:br>
            <a:r>
              <a:rPr lang="en-US" dirty="0"/>
              <a:t>should consider aligning with Canada’s post-secondary student mental health standard</a:t>
            </a:r>
          </a:p>
        </p:txBody>
      </p:sp>
      <p:pic>
        <p:nvPicPr>
          <p:cNvPr id="4" name="Picture 3" descr="MHCC-Logo-Simplified-RGB.eps">
            <a:extLst>
              <a:ext uri="{FF2B5EF4-FFF2-40B4-BE49-F238E27FC236}">
                <a16:creationId xmlns:a16="http://schemas.microsoft.com/office/drawing/2014/main" id="{56365A43-6DE6-AF44-8BD8-1C7702217F63}"/>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981254" y="5027016"/>
            <a:ext cx="2183385" cy="821184"/>
          </a:xfrm>
          <a:prstGeom prst="rect">
            <a:avLst/>
          </a:prstGeom>
        </p:spPr>
      </p:pic>
      <p:pic>
        <p:nvPicPr>
          <p:cNvPr id="5" name="Picture 4" descr="A picture containing clipart&#10;&#10;Description generated with very high confidence">
            <a:extLst>
              <a:ext uri="{FF2B5EF4-FFF2-40B4-BE49-F238E27FC236}">
                <a16:creationId xmlns:a16="http://schemas.microsoft.com/office/drawing/2014/main" id="{B339C032-093C-5441-B717-0A81FEEC07DE}"/>
              </a:ext>
            </a:extLst>
          </p:cNvPr>
          <p:cNvPicPr>
            <a:picLocks noChangeAspect="1"/>
          </p:cNvPicPr>
          <p:nvPr/>
        </p:nvPicPr>
        <p:blipFill>
          <a:blip r:embed="rId3"/>
          <a:stretch>
            <a:fillRect/>
          </a:stretch>
        </p:blipFill>
        <p:spPr>
          <a:xfrm>
            <a:off x="6739438" y="5305247"/>
            <a:ext cx="1844146" cy="778138"/>
          </a:xfrm>
          <a:prstGeom prst="rect">
            <a:avLst/>
          </a:prstGeom>
        </p:spPr>
      </p:pic>
    </p:spTree>
    <p:extLst>
      <p:ext uri="{BB962C8B-B14F-4D97-AF65-F5344CB8AC3E}">
        <p14:creationId xmlns:p14="http://schemas.microsoft.com/office/powerpoint/2010/main" val="418701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EEA46-E01E-2842-9915-CEA18DA23499}"/>
              </a:ext>
            </a:extLst>
          </p:cNvPr>
          <p:cNvSpPr>
            <a:spLocks noGrp="1"/>
          </p:cNvSpPr>
          <p:nvPr>
            <p:ph type="title"/>
          </p:nvPr>
        </p:nvSpPr>
        <p:spPr/>
        <p:txBody>
          <a:bodyPr/>
          <a:lstStyle/>
          <a:p>
            <a:r>
              <a:rPr lang="en-US" dirty="0"/>
              <a:t>How to use this presentation</a:t>
            </a:r>
          </a:p>
        </p:txBody>
      </p:sp>
      <p:sp>
        <p:nvSpPr>
          <p:cNvPr id="3" name="Content Placeholder 2">
            <a:extLst>
              <a:ext uri="{FF2B5EF4-FFF2-40B4-BE49-F238E27FC236}">
                <a16:creationId xmlns:a16="http://schemas.microsoft.com/office/drawing/2014/main" id="{4F2489A3-0B61-D341-A3D5-451BD4B3C710}"/>
              </a:ext>
            </a:extLst>
          </p:cNvPr>
          <p:cNvSpPr>
            <a:spLocks noGrp="1"/>
          </p:cNvSpPr>
          <p:nvPr>
            <p:ph idx="1"/>
          </p:nvPr>
        </p:nvSpPr>
        <p:spPr/>
        <p:txBody>
          <a:bodyPr>
            <a:normAutofit/>
          </a:bodyPr>
          <a:lstStyle/>
          <a:p>
            <a:pPr marL="0" indent="0">
              <a:lnSpc>
                <a:spcPct val="100000"/>
              </a:lnSpc>
              <a:spcBef>
                <a:spcPts val="1200"/>
              </a:spcBef>
              <a:buNone/>
            </a:pPr>
            <a:r>
              <a:rPr lang="en-US" dirty="0"/>
              <a:t>These slides make a case for aligning with the Standard. They include talking points to help you secure the buy-in of key stakeholders including senior administrators and chief executive.</a:t>
            </a:r>
          </a:p>
          <a:p>
            <a:pPr marL="0" indent="0">
              <a:lnSpc>
                <a:spcPct val="100000"/>
              </a:lnSpc>
              <a:spcBef>
                <a:spcPts val="1200"/>
              </a:spcBef>
              <a:buNone/>
            </a:pPr>
            <a:r>
              <a:rPr lang="en-US" dirty="0"/>
              <a:t>The deck is built in a generic way so you can easily insert the content into your own templates and customize it with information relevant to your institution.</a:t>
            </a:r>
          </a:p>
          <a:p>
            <a:pPr marL="0" indent="0">
              <a:lnSpc>
                <a:spcPct val="100000"/>
              </a:lnSpc>
              <a:spcBef>
                <a:spcPts val="1200"/>
              </a:spcBef>
              <a:buNone/>
            </a:pPr>
            <a:r>
              <a:rPr lang="en-US" dirty="0"/>
              <a:t>It also includes speaking notes with additional information that you can adapt to your preferred voice and style.</a:t>
            </a:r>
          </a:p>
        </p:txBody>
      </p:sp>
      <p:sp>
        <p:nvSpPr>
          <p:cNvPr id="4" name="TextBox 3">
            <a:extLst>
              <a:ext uri="{FF2B5EF4-FFF2-40B4-BE49-F238E27FC236}">
                <a16:creationId xmlns:a16="http://schemas.microsoft.com/office/drawing/2014/main" id="{503AEFC8-48D6-F14F-BEF4-DA5C4472FB01}"/>
              </a:ext>
            </a:extLst>
          </p:cNvPr>
          <p:cNvSpPr txBox="1"/>
          <p:nvPr/>
        </p:nvSpPr>
        <p:spPr>
          <a:xfrm>
            <a:off x="9034272" y="381575"/>
            <a:ext cx="2682240" cy="646331"/>
          </a:xfrm>
          <a:prstGeom prst="rect">
            <a:avLst/>
          </a:prstGeom>
          <a:solidFill>
            <a:srgbClr val="FFFF00"/>
          </a:solidFill>
        </p:spPr>
        <p:txBody>
          <a:bodyPr wrap="square" rtlCol="0">
            <a:spAutoFit/>
          </a:bodyPr>
          <a:lstStyle/>
          <a:p>
            <a:r>
              <a:rPr lang="en-US" dirty="0"/>
              <a:t>Remove this slide from the finished presentation.</a:t>
            </a:r>
          </a:p>
        </p:txBody>
      </p:sp>
    </p:spTree>
    <p:extLst>
      <p:ext uri="{BB962C8B-B14F-4D97-AF65-F5344CB8AC3E}">
        <p14:creationId xmlns:p14="http://schemas.microsoft.com/office/powerpoint/2010/main" val="1174267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0D28-34C1-5A47-934A-BC71C754AF2F}"/>
              </a:ext>
            </a:extLst>
          </p:cNvPr>
          <p:cNvSpPr>
            <a:spLocks noGrp="1"/>
          </p:cNvSpPr>
          <p:nvPr>
            <p:ph type="title"/>
          </p:nvPr>
        </p:nvSpPr>
        <p:spPr/>
        <p:txBody>
          <a:bodyPr/>
          <a:lstStyle/>
          <a:p>
            <a:r>
              <a:rPr lang="en-US" dirty="0"/>
              <a:t>Student mental health is a critical issue</a:t>
            </a:r>
          </a:p>
        </p:txBody>
      </p:sp>
      <p:sp>
        <p:nvSpPr>
          <p:cNvPr id="3" name="Content Placeholder 2">
            <a:extLst>
              <a:ext uri="{FF2B5EF4-FFF2-40B4-BE49-F238E27FC236}">
                <a16:creationId xmlns:a16="http://schemas.microsoft.com/office/drawing/2014/main" id="{59CE5FE8-FB0F-5646-AEBC-72D3EB6555CC}"/>
              </a:ext>
            </a:extLst>
          </p:cNvPr>
          <p:cNvSpPr>
            <a:spLocks noGrp="1"/>
          </p:cNvSpPr>
          <p:nvPr>
            <p:ph idx="1"/>
          </p:nvPr>
        </p:nvSpPr>
        <p:spPr>
          <a:xfrm>
            <a:off x="838200" y="1690689"/>
            <a:ext cx="10515600" cy="4486274"/>
          </a:xfrm>
        </p:spPr>
        <p:txBody>
          <a:bodyPr/>
          <a:lstStyle/>
          <a:p>
            <a:r>
              <a:rPr lang="en-US" dirty="0"/>
              <a:t>There are more than 2 million students in Canada’s post-secondary institutions. Of those:</a:t>
            </a:r>
          </a:p>
          <a:p>
            <a:pPr lvl="1"/>
            <a:r>
              <a:rPr lang="en-US" dirty="0"/>
              <a:t>More than 60% feel “more than average” or “tremendous” stress</a:t>
            </a:r>
          </a:p>
          <a:p>
            <a:pPr lvl="1"/>
            <a:r>
              <a:rPr lang="en-US" dirty="0"/>
              <a:t>More than 50% have felt so depressed it was hard to function</a:t>
            </a:r>
          </a:p>
          <a:p>
            <a:pPr lvl="1"/>
            <a:r>
              <a:rPr lang="en-US" dirty="0"/>
              <a:t>16% have seriously considered suicide</a:t>
            </a:r>
          </a:p>
          <a:p>
            <a:r>
              <a:rPr lang="en-CA" dirty="0"/>
              <a:t>Three out of every four mental health problems have been first diagnosed between the ages of 16 and 24, when many are in or just out of post-secondary education.</a:t>
            </a:r>
            <a:endParaRPr lang="en-US" dirty="0"/>
          </a:p>
        </p:txBody>
      </p:sp>
      <p:sp>
        <p:nvSpPr>
          <p:cNvPr id="4" name="TextBox 3">
            <a:extLst>
              <a:ext uri="{FF2B5EF4-FFF2-40B4-BE49-F238E27FC236}">
                <a16:creationId xmlns:a16="http://schemas.microsoft.com/office/drawing/2014/main" id="{EC847CAD-7BA0-EA42-AEF8-26BD0BD5AA3E}"/>
              </a:ext>
            </a:extLst>
          </p:cNvPr>
          <p:cNvSpPr txBox="1"/>
          <p:nvPr/>
        </p:nvSpPr>
        <p:spPr>
          <a:xfrm>
            <a:off x="5807034" y="4923215"/>
            <a:ext cx="5546766" cy="1569660"/>
          </a:xfrm>
          <a:prstGeom prst="rect">
            <a:avLst/>
          </a:prstGeom>
          <a:noFill/>
        </p:spPr>
        <p:txBody>
          <a:bodyPr wrap="square" rtlCol="0">
            <a:spAutoFit/>
          </a:bodyPr>
          <a:lstStyle/>
          <a:p>
            <a:r>
              <a:rPr lang="en-US" sz="3200" i="1" dirty="0">
                <a:solidFill>
                  <a:schemeClr val="accent1"/>
                </a:solidFill>
              </a:rPr>
              <a:t>“Mental health is a pervasive issue that affects every student at every part of their journey.”</a:t>
            </a:r>
          </a:p>
        </p:txBody>
      </p:sp>
    </p:spTree>
    <p:extLst>
      <p:ext uri="{BB962C8B-B14F-4D97-AF65-F5344CB8AC3E}">
        <p14:creationId xmlns:p14="http://schemas.microsoft.com/office/powerpoint/2010/main" val="4166312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BBCBF-A805-3E46-9643-45663C8A0A90}"/>
              </a:ext>
            </a:extLst>
          </p:cNvPr>
          <p:cNvSpPr>
            <a:spLocks noGrp="1"/>
          </p:cNvSpPr>
          <p:nvPr>
            <p:ph type="title"/>
          </p:nvPr>
        </p:nvSpPr>
        <p:spPr/>
        <p:txBody>
          <a:bodyPr/>
          <a:lstStyle/>
          <a:p>
            <a:r>
              <a:rPr lang="en-US" dirty="0"/>
              <a:t>The right supports improve outcomes</a:t>
            </a:r>
          </a:p>
        </p:txBody>
      </p:sp>
      <p:sp>
        <p:nvSpPr>
          <p:cNvPr id="3" name="Content Placeholder 2">
            <a:extLst>
              <a:ext uri="{FF2B5EF4-FFF2-40B4-BE49-F238E27FC236}">
                <a16:creationId xmlns:a16="http://schemas.microsoft.com/office/drawing/2014/main" id="{33355070-8BB8-9F42-9FAC-CE59658BC29B}"/>
              </a:ext>
            </a:extLst>
          </p:cNvPr>
          <p:cNvSpPr>
            <a:spLocks noGrp="1"/>
          </p:cNvSpPr>
          <p:nvPr>
            <p:ph idx="1"/>
          </p:nvPr>
        </p:nvSpPr>
        <p:spPr>
          <a:xfrm>
            <a:off x="838200" y="1690689"/>
            <a:ext cx="10515600" cy="2881311"/>
          </a:xfrm>
        </p:spPr>
        <p:txBody>
          <a:bodyPr/>
          <a:lstStyle/>
          <a:p>
            <a:r>
              <a:rPr lang="en-US" dirty="0"/>
              <a:t>50% of students use campus mental health services</a:t>
            </a:r>
          </a:p>
          <a:p>
            <a:r>
              <a:rPr lang="en-US" dirty="0"/>
              <a:t>Student, staff and faculty mental health are mutually reinforcing</a:t>
            </a:r>
          </a:p>
          <a:p>
            <a:r>
              <a:rPr lang="en-US" dirty="0"/>
              <a:t>Students who get the support they need to thrive — with or without a mental illness — are more likely to succeed in their classes and graduate</a:t>
            </a:r>
          </a:p>
        </p:txBody>
      </p:sp>
      <p:sp>
        <p:nvSpPr>
          <p:cNvPr id="4" name="TextBox 3">
            <a:extLst>
              <a:ext uri="{FF2B5EF4-FFF2-40B4-BE49-F238E27FC236}">
                <a16:creationId xmlns:a16="http://schemas.microsoft.com/office/drawing/2014/main" id="{967710A5-ABEB-6D43-892F-FFFAD68B11B0}"/>
              </a:ext>
            </a:extLst>
          </p:cNvPr>
          <p:cNvSpPr txBox="1"/>
          <p:nvPr/>
        </p:nvSpPr>
        <p:spPr>
          <a:xfrm>
            <a:off x="5807034" y="4239491"/>
            <a:ext cx="5546766" cy="2062103"/>
          </a:xfrm>
          <a:prstGeom prst="rect">
            <a:avLst/>
          </a:prstGeom>
          <a:noFill/>
        </p:spPr>
        <p:txBody>
          <a:bodyPr wrap="square" rtlCol="0">
            <a:spAutoFit/>
          </a:bodyPr>
          <a:lstStyle/>
          <a:p>
            <a:r>
              <a:rPr lang="en-US" sz="3200" i="1" dirty="0">
                <a:solidFill>
                  <a:schemeClr val="accent1"/>
                </a:solidFill>
              </a:rPr>
              <a:t>“There’s a connection between well-being, safe and healthy environments, and retention and graduation.”</a:t>
            </a:r>
          </a:p>
        </p:txBody>
      </p:sp>
    </p:spTree>
    <p:extLst>
      <p:ext uri="{BB962C8B-B14F-4D97-AF65-F5344CB8AC3E}">
        <p14:creationId xmlns:p14="http://schemas.microsoft.com/office/powerpoint/2010/main" val="1220385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5FA26-3F7D-4518-9877-C199C26122CF}"/>
              </a:ext>
            </a:extLst>
          </p:cNvPr>
          <p:cNvSpPr>
            <a:spLocks noGrp="1"/>
          </p:cNvSpPr>
          <p:nvPr>
            <p:ph type="title"/>
          </p:nvPr>
        </p:nvSpPr>
        <p:spPr/>
        <p:txBody>
          <a:bodyPr/>
          <a:lstStyle/>
          <a:p>
            <a:r>
              <a:rPr lang="en-CA" dirty="0"/>
              <a:t>How this is relevant for </a:t>
            </a:r>
            <a:r>
              <a:rPr lang="en-CA" dirty="0">
                <a:solidFill>
                  <a:srgbClr val="FF0000"/>
                </a:solidFill>
              </a:rPr>
              <a:t>[institution name]</a:t>
            </a:r>
          </a:p>
        </p:txBody>
      </p:sp>
      <p:sp>
        <p:nvSpPr>
          <p:cNvPr id="3" name="Content Placeholder 2">
            <a:extLst>
              <a:ext uri="{FF2B5EF4-FFF2-40B4-BE49-F238E27FC236}">
                <a16:creationId xmlns:a16="http://schemas.microsoft.com/office/drawing/2014/main" id="{59BB78AD-564E-461B-815B-08AD3489FD7D}"/>
              </a:ext>
            </a:extLst>
          </p:cNvPr>
          <p:cNvSpPr>
            <a:spLocks noGrp="1"/>
          </p:cNvSpPr>
          <p:nvPr>
            <p:ph idx="1"/>
          </p:nvPr>
        </p:nvSpPr>
        <p:spPr/>
        <p:txBody>
          <a:bodyPr/>
          <a:lstStyle/>
          <a:p>
            <a:r>
              <a:rPr lang="en-CA" dirty="0"/>
              <a:t>Insert </a:t>
            </a:r>
            <a:r>
              <a:rPr lang="en-CA" dirty="0">
                <a:solidFill>
                  <a:srgbClr val="FF0000"/>
                </a:solidFill>
              </a:rPr>
              <a:t>facts or stats </a:t>
            </a:r>
            <a:r>
              <a:rPr lang="en-CA" dirty="0"/>
              <a:t>from your institution (if available) that indicate either your own specific </a:t>
            </a:r>
            <a:r>
              <a:rPr lang="en-CA" dirty="0">
                <a:solidFill>
                  <a:srgbClr val="FF0000"/>
                </a:solidFill>
              </a:rPr>
              <a:t>needs areas and opportunities </a:t>
            </a:r>
            <a:r>
              <a:rPr lang="en-CA" dirty="0"/>
              <a:t>or potential impacts you think could be achieved by adopting </a:t>
            </a:r>
            <a:r>
              <a:rPr lang="en-CA"/>
              <a:t>the Standard </a:t>
            </a:r>
            <a:r>
              <a:rPr lang="en-CA" dirty="0"/>
              <a:t>— basically, </a:t>
            </a:r>
            <a:r>
              <a:rPr lang="en-CA" dirty="0">
                <a:solidFill>
                  <a:srgbClr val="FF0000"/>
                </a:solidFill>
              </a:rPr>
              <a:t>institution-specific data points </a:t>
            </a:r>
            <a:r>
              <a:rPr lang="en-CA" dirty="0"/>
              <a:t>to support your case.</a:t>
            </a:r>
          </a:p>
          <a:p>
            <a:pPr lvl="1"/>
            <a:endParaRPr lang="en-CA" dirty="0"/>
          </a:p>
        </p:txBody>
      </p:sp>
    </p:spTree>
    <p:extLst>
      <p:ext uri="{BB962C8B-B14F-4D97-AF65-F5344CB8AC3E}">
        <p14:creationId xmlns:p14="http://schemas.microsoft.com/office/powerpoint/2010/main" val="173482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4ED31-9FB7-A749-92B3-A141D7F186DE}"/>
              </a:ext>
            </a:extLst>
          </p:cNvPr>
          <p:cNvSpPr>
            <a:spLocks noGrp="1"/>
          </p:cNvSpPr>
          <p:nvPr>
            <p:ph type="title"/>
          </p:nvPr>
        </p:nvSpPr>
        <p:spPr/>
        <p:txBody>
          <a:bodyPr/>
          <a:lstStyle/>
          <a:p>
            <a:r>
              <a:rPr lang="en-US" dirty="0"/>
              <a:t>Why a national standard?</a:t>
            </a:r>
          </a:p>
        </p:txBody>
      </p:sp>
      <p:sp>
        <p:nvSpPr>
          <p:cNvPr id="3" name="Content Placeholder 2">
            <a:extLst>
              <a:ext uri="{FF2B5EF4-FFF2-40B4-BE49-F238E27FC236}">
                <a16:creationId xmlns:a16="http://schemas.microsoft.com/office/drawing/2014/main" id="{6467AAD5-4665-784B-AA0A-D870D3594007}"/>
              </a:ext>
            </a:extLst>
          </p:cNvPr>
          <p:cNvSpPr>
            <a:spLocks noGrp="1"/>
          </p:cNvSpPr>
          <p:nvPr>
            <p:ph idx="1"/>
          </p:nvPr>
        </p:nvSpPr>
        <p:spPr>
          <a:xfrm>
            <a:off x="838200" y="1567542"/>
            <a:ext cx="10515600" cy="4625994"/>
          </a:xfrm>
        </p:spPr>
        <p:txBody>
          <a:bodyPr>
            <a:normAutofit lnSpcReduction="10000"/>
          </a:bodyPr>
          <a:lstStyle/>
          <a:p>
            <a:r>
              <a:rPr lang="en-US" dirty="0"/>
              <a:t>The </a:t>
            </a:r>
            <a:r>
              <a:rPr lang="en-US" b="1" dirty="0"/>
              <a:t>National Standard of Canada for Mental Health and Well-Being for Post-Secondary Students</a:t>
            </a:r>
            <a:r>
              <a:rPr lang="en-US" dirty="0"/>
              <a:t> is a set of voluntary guidelines for enhancing existing mental health strategies and developing new ones.</a:t>
            </a:r>
          </a:p>
          <a:p>
            <a:r>
              <a:rPr lang="en-US" dirty="0"/>
              <a:t>It was developed through extensive outreach, research and dialogues with sector stakeholders across the country over the course of two years.</a:t>
            </a:r>
          </a:p>
          <a:p>
            <a:r>
              <a:rPr lang="en-US" dirty="0"/>
              <a:t>The Standard promotes consistent messages and actions to raise awareness, reduce stigma and support positive mental health outcomes.</a:t>
            </a:r>
          </a:p>
          <a:p>
            <a:r>
              <a:rPr lang="en-US" dirty="0"/>
              <a:t>It supports healthier learning environments and the development of  skills that improve student success.</a:t>
            </a:r>
          </a:p>
        </p:txBody>
      </p:sp>
    </p:spTree>
    <p:extLst>
      <p:ext uri="{BB962C8B-B14F-4D97-AF65-F5344CB8AC3E}">
        <p14:creationId xmlns:p14="http://schemas.microsoft.com/office/powerpoint/2010/main" val="1259999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1E4AC-AED1-FB45-B407-B9F8C8E21C0C}"/>
              </a:ext>
            </a:extLst>
          </p:cNvPr>
          <p:cNvSpPr>
            <a:spLocks noGrp="1"/>
          </p:cNvSpPr>
          <p:nvPr>
            <p:ph type="title"/>
          </p:nvPr>
        </p:nvSpPr>
        <p:spPr/>
        <p:txBody>
          <a:bodyPr/>
          <a:lstStyle/>
          <a:p>
            <a:r>
              <a:rPr lang="en-US" dirty="0"/>
              <a:t>What’s in the Standard?</a:t>
            </a:r>
          </a:p>
        </p:txBody>
      </p:sp>
      <p:sp>
        <p:nvSpPr>
          <p:cNvPr id="3" name="Content Placeholder 2">
            <a:extLst>
              <a:ext uri="{FF2B5EF4-FFF2-40B4-BE49-F238E27FC236}">
                <a16:creationId xmlns:a16="http://schemas.microsoft.com/office/drawing/2014/main" id="{A808E90D-D77E-D74D-942B-9E5DF66C50F6}"/>
              </a:ext>
            </a:extLst>
          </p:cNvPr>
          <p:cNvSpPr>
            <a:spLocks noGrp="1"/>
          </p:cNvSpPr>
          <p:nvPr>
            <p:ph idx="1"/>
          </p:nvPr>
        </p:nvSpPr>
        <p:spPr/>
        <p:txBody>
          <a:bodyPr/>
          <a:lstStyle/>
          <a:p>
            <a:r>
              <a:rPr lang="en-US" dirty="0"/>
              <a:t>Guidance that can be tailored to meet our needs</a:t>
            </a:r>
          </a:p>
          <a:p>
            <a:r>
              <a:rPr lang="en-US" dirty="0"/>
              <a:t>Recommended actions in key areas to help build a framework that aligns with our mission and values</a:t>
            </a:r>
          </a:p>
          <a:p>
            <a:r>
              <a:rPr lang="en-US" dirty="0"/>
              <a:t>Key actionable areas:</a:t>
            </a:r>
          </a:p>
          <a:p>
            <a:endParaRPr lang="en-US" dirty="0"/>
          </a:p>
        </p:txBody>
      </p:sp>
      <p:graphicFrame>
        <p:nvGraphicFramePr>
          <p:cNvPr id="4" name="Table 4">
            <a:extLst>
              <a:ext uri="{FF2B5EF4-FFF2-40B4-BE49-F238E27FC236}">
                <a16:creationId xmlns:a16="http://schemas.microsoft.com/office/drawing/2014/main" id="{B4F3B586-4AF3-E04A-945E-D2E6F7B36513}"/>
              </a:ext>
            </a:extLst>
          </p:cNvPr>
          <p:cNvGraphicFramePr>
            <a:graphicFrameLocks noGrp="1"/>
          </p:cNvGraphicFramePr>
          <p:nvPr>
            <p:extLst>
              <p:ext uri="{D42A27DB-BD31-4B8C-83A1-F6EECF244321}">
                <p14:modId xmlns:p14="http://schemas.microsoft.com/office/powerpoint/2010/main" val="3095130863"/>
              </p:ext>
            </p:extLst>
          </p:nvPr>
        </p:nvGraphicFramePr>
        <p:xfrm>
          <a:off x="838200" y="3696494"/>
          <a:ext cx="10515600" cy="1798320"/>
        </p:xfrm>
        <a:graphic>
          <a:graphicData uri="http://schemas.openxmlformats.org/drawingml/2006/table">
            <a:tbl>
              <a:tblPr>
                <a:tableStyleId>{5C22544A-7EE6-4342-B048-85BDC9FD1C3A}</a:tableStyleId>
              </a:tblPr>
              <a:tblGrid>
                <a:gridCol w="5257800">
                  <a:extLst>
                    <a:ext uri="{9D8B030D-6E8A-4147-A177-3AD203B41FA5}">
                      <a16:colId xmlns:a16="http://schemas.microsoft.com/office/drawing/2014/main" val="3284650803"/>
                    </a:ext>
                  </a:extLst>
                </a:gridCol>
                <a:gridCol w="5257800">
                  <a:extLst>
                    <a:ext uri="{9D8B030D-6E8A-4147-A177-3AD203B41FA5}">
                      <a16:colId xmlns:a16="http://schemas.microsoft.com/office/drawing/2014/main" val="3258112127"/>
                    </a:ext>
                  </a:extLst>
                </a:gridCol>
              </a:tblGrid>
              <a:tr h="370840">
                <a:tc>
                  <a:txBody>
                    <a:bodyPr/>
                    <a:lstStyle/>
                    <a:p>
                      <a:pPr marL="285750" indent="-285750">
                        <a:buFont typeface="Arial" panose="020B0604020202020204" pitchFamily="34" charset="0"/>
                        <a:buChar char="•"/>
                      </a:pPr>
                      <a:r>
                        <a:rPr lang="en-US" sz="2800" dirty="0"/>
                        <a:t>Leadership</a:t>
                      </a:r>
                    </a:p>
                    <a:p>
                      <a:pPr marL="285750" indent="-285750">
                        <a:buFont typeface="Arial" panose="020B0604020202020204" pitchFamily="34" charset="0"/>
                        <a:buChar char="•"/>
                      </a:pPr>
                      <a:r>
                        <a:rPr lang="en-US" sz="2800" dirty="0"/>
                        <a:t>Privacy and confidentiality</a:t>
                      </a:r>
                    </a:p>
                    <a:p>
                      <a:pPr marL="285750" indent="-285750">
                        <a:buFont typeface="Arial" panose="020B0604020202020204" pitchFamily="34" charset="0"/>
                        <a:buChar char="•"/>
                      </a:pPr>
                      <a:r>
                        <a:rPr lang="en-US" sz="2800" dirty="0"/>
                        <a:t>Planning</a:t>
                      </a:r>
                    </a:p>
                    <a:p>
                      <a:pPr marL="285750" indent="-285750">
                        <a:buFont typeface="Arial" panose="020B0604020202020204" pitchFamily="34" charset="0"/>
                        <a:buChar char="•"/>
                      </a:pPr>
                      <a:r>
                        <a:rPr lang="en-US" sz="2800" dirty="0"/>
                        <a:t>Evaluation</a:t>
                      </a:r>
                    </a:p>
                  </a:txBody>
                  <a:tcPr/>
                </a:tc>
                <a:tc>
                  <a:txBody>
                    <a:bodyPr/>
                    <a:lstStyle/>
                    <a:p>
                      <a:pPr marL="285750" indent="-285750">
                        <a:buFont typeface="Arial" panose="020B0604020202020204" pitchFamily="34" charset="0"/>
                        <a:buChar char="•"/>
                      </a:pPr>
                      <a:r>
                        <a:rPr lang="en-US" sz="2800" dirty="0"/>
                        <a:t>Policy and practice</a:t>
                      </a:r>
                    </a:p>
                    <a:p>
                      <a:pPr marL="285750" indent="-285750">
                        <a:buFont typeface="Arial" panose="020B0604020202020204" pitchFamily="34" charset="0"/>
                        <a:buChar char="•"/>
                      </a:pPr>
                      <a:r>
                        <a:rPr lang="en-US" sz="2800" dirty="0"/>
                        <a:t>Stakeholder engagement</a:t>
                      </a:r>
                    </a:p>
                    <a:p>
                      <a:pPr marL="285750" indent="-285750">
                        <a:buFont typeface="Arial" panose="020B0604020202020204" pitchFamily="34" charset="0"/>
                        <a:buChar char="•"/>
                      </a:pPr>
                      <a:r>
                        <a:rPr lang="en-US" sz="2800" dirty="0"/>
                        <a:t>Strategy development</a:t>
                      </a:r>
                    </a:p>
                    <a:p>
                      <a:pPr marL="285750" indent="-285750">
                        <a:buFont typeface="Arial" panose="020B0604020202020204" pitchFamily="34" charset="0"/>
                        <a:buChar char="•"/>
                      </a:pPr>
                      <a:r>
                        <a:rPr lang="en-US" sz="2800" dirty="0"/>
                        <a:t>Continuous improvement</a:t>
                      </a:r>
                    </a:p>
                  </a:txBody>
                  <a:tcPr/>
                </a:tc>
                <a:extLst>
                  <a:ext uri="{0D108BD9-81ED-4DB2-BD59-A6C34878D82A}">
                    <a16:rowId xmlns:a16="http://schemas.microsoft.com/office/drawing/2014/main" val="3198981925"/>
                  </a:ext>
                </a:extLst>
              </a:tr>
            </a:tbl>
          </a:graphicData>
        </a:graphic>
      </p:graphicFrame>
    </p:spTree>
    <p:extLst>
      <p:ext uri="{BB962C8B-B14F-4D97-AF65-F5344CB8AC3E}">
        <p14:creationId xmlns:p14="http://schemas.microsoft.com/office/powerpoint/2010/main" val="951549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78F0-D863-094E-845A-3C2703A3E1C8}"/>
              </a:ext>
            </a:extLst>
          </p:cNvPr>
          <p:cNvSpPr>
            <a:spLocks noGrp="1"/>
          </p:cNvSpPr>
          <p:nvPr>
            <p:ph type="title"/>
          </p:nvPr>
        </p:nvSpPr>
        <p:spPr/>
        <p:txBody>
          <a:bodyPr/>
          <a:lstStyle/>
          <a:p>
            <a:r>
              <a:rPr lang="en-US" dirty="0"/>
              <a:t>Why we need your support</a:t>
            </a:r>
          </a:p>
        </p:txBody>
      </p:sp>
      <p:sp>
        <p:nvSpPr>
          <p:cNvPr id="3" name="Content Placeholder 2">
            <a:extLst>
              <a:ext uri="{FF2B5EF4-FFF2-40B4-BE49-F238E27FC236}">
                <a16:creationId xmlns:a16="http://schemas.microsoft.com/office/drawing/2014/main" id="{77206149-4ECD-F147-94D9-FD2FBCE6065B}"/>
              </a:ext>
            </a:extLst>
          </p:cNvPr>
          <p:cNvSpPr>
            <a:spLocks noGrp="1"/>
          </p:cNvSpPr>
          <p:nvPr>
            <p:ph idx="1"/>
          </p:nvPr>
        </p:nvSpPr>
        <p:spPr/>
        <p:txBody>
          <a:bodyPr/>
          <a:lstStyle/>
          <a:p>
            <a:r>
              <a:rPr lang="en-US" dirty="0"/>
              <a:t>Embarking on a journey with the Standard will require an ongoing multi-year commitment to change and resources.</a:t>
            </a:r>
          </a:p>
          <a:p>
            <a:r>
              <a:rPr lang="en-US" dirty="0"/>
              <a:t>Your support demonstrates that commitment to students and other stakeholders — and will help get them on board.</a:t>
            </a:r>
          </a:p>
          <a:p>
            <a:r>
              <a:rPr lang="en-US" dirty="0"/>
              <a:t>As a champion, you can raise the profile of the initiative, make sure it doesn’t lose momentum and drive accountability.</a:t>
            </a:r>
          </a:p>
        </p:txBody>
      </p:sp>
      <p:sp>
        <p:nvSpPr>
          <p:cNvPr id="4" name="TextBox 3">
            <a:extLst>
              <a:ext uri="{FF2B5EF4-FFF2-40B4-BE49-F238E27FC236}">
                <a16:creationId xmlns:a16="http://schemas.microsoft.com/office/drawing/2014/main" id="{2ADD657D-6892-C442-8DE0-270472D6676B}"/>
              </a:ext>
            </a:extLst>
          </p:cNvPr>
          <p:cNvSpPr txBox="1"/>
          <p:nvPr/>
        </p:nvSpPr>
        <p:spPr>
          <a:xfrm>
            <a:off x="5529309" y="5099745"/>
            <a:ext cx="6223660" cy="1077218"/>
          </a:xfrm>
          <a:prstGeom prst="rect">
            <a:avLst/>
          </a:prstGeom>
          <a:noFill/>
        </p:spPr>
        <p:txBody>
          <a:bodyPr wrap="square" rtlCol="0">
            <a:spAutoFit/>
          </a:bodyPr>
          <a:lstStyle/>
          <a:p>
            <a:r>
              <a:rPr lang="en-US" sz="3200" i="1" dirty="0">
                <a:solidFill>
                  <a:schemeClr val="accent1"/>
                </a:solidFill>
              </a:rPr>
              <a:t>“Student mental health is an ongoing commitment.”</a:t>
            </a:r>
          </a:p>
        </p:txBody>
      </p:sp>
    </p:spTree>
    <p:extLst>
      <p:ext uri="{BB962C8B-B14F-4D97-AF65-F5344CB8AC3E}">
        <p14:creationId xmlns:p14="http://schemas.microsoft.com/office/powerpoint/2010/main" val="1741041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C4FD2-4390-D947-B23B-254CC436AC30}"/>
              </a:ext>
            </a:extLst>
          </p:cNvPr>
          <p:cNvSpPr>
            <a:spLocks noGrp="1"/>
          </p:cNvSpPr>
          <p:nvPr>
            <p:ph type="title"/>
          </p:nvPr>
        </p:nvSpPr>
        <p:spPr/>
        <p:txBody>
          <a:bodyPr/>
          <a:lstStyle/>
          <a:p>
            <a:r>
              <a:rPr lang="en-US" dirty="0"/>
              <a:t>Learn more</a:t>
            </a:r>
          </a:p>
        </p:txBody>
      </p:sp>
      <p:sp>
        <p:nvSpPr>
          <p:cNvPr id="3" name="Content Placeholder 2">
            <a:extLst>
              <a:ext uri="{FF2B5EF4-FFF2-40B4-BE49-F238E27FC236}">
                <a16:creationId xmlns:a16="http://schemas.microsoft.com/office/drawing/2014/main" id="{F2DD9BCF-3522-BC47-A885-1F47A84A6514}"/>
              </a:ext>
            </a:extLst>
          </p:cNvPr>
          <p:cNvSpPr>
            <a:spLocks noGrp="1"/>
          </p:cNvSpPr>
          <p:nvPr>
            <p:ph sz="half" idx="1"/>
          </p:nvPr>
        </p:nvSpPr>
        <p:spPr>
          <a:xfrm>
            <a:off x="833708" y="1690688"/>
            <a:ext cx="5181600" cy="4351338"/>
          </a:xfrm>
        </p:spPr>
        <p:txBody>
          <a:bodyPr/>
          <a:lstStyle/>
          <a:p>
            <a:pPr marL="0" indent="0" algn="ctr">
              <a:buNone/>
            </a:pPr>
            <a:r>
              <a:rPr lang="en-US" dirty="0"/>
              <a:t>Mental Health Commission of Canada</a:t>
            </a:r>
          </a:p>
          <a:p>
            <a:pPr marL="0" indent="0" algn="ctr">
              <a:buNone/>
            </a:pPr>
            <a:r>
              <a:rPr lang="en-US" sz="1600" dirty="0" err="1">
                <a:hlinkClick r:id="rId3"/>
              </a:rPr>
              <a:t>mentalhealthcommission.ca</a:t>
            </a:r>
            <a:r>
              <a:rPr lang="en-US" sz="1600" dirty="0">
                <a:hlinkClick r:id="rId3"/>
              </a:rPr>
              <a:t>/English/</a:t>
            </a:r>
            <a:r>
              <a:rPr lang="en-US" sz="1600" dirty="0" err="1">
                <a:hlinkClick r:id="rId3"/>
              </a:rPr>
              <a:t>studentstandard</a:t>
            </a:r>
            <a:endParaRPr lang="en-US" sz="1600" dirty="0"/>
          </a:p>
        </p:txBody>
      </p:sp>
      <p:sp>
        <p:nvSpPr>
          <p:cNvPr id="4" name="Content Placeholder 3">
            <a:extLst>
              <a:ext uri="{FF2B5EF4-FFF2-40B4-BE49-F238E27FC236}">
                <a16:creationId xmlns:a16="http://schemas.microsoft.com/office/drawing/2014/main" id="{637B721D-B989-B046-A262-0117BA68A3B0}"/>
              </a:ext>
            </a:extLst>
          </p:cNvPr>
          <p:cNvSpPr>
            <a:spLocks noGrp="1"/>
          </p:cNvSpPr>
          <p:nvPr>
            <p:ph sz="half" idx="2"/>
          </p:nvPr>
        </p:nvSpPr>
        <p:spPr>
          <a:xfrm>
            <a:off x="6176692" y="1694466"/>
            <a:ext cx="5181600" cy="4351338"/>
          </a:xfrm>
        </p:spPr>
        <p:txBody>
          <a:bodyPr/>
          <a:lstStyle/>
          <a:p>
            <a:pPr marL="0" indent="0" algn="ctr">
              <a:buNone/>
            </a:pPr>
            <a:r>
              <a:rPr lang="en-US" dirty="0"/>
              <a:t>CSA Group</a:t>
            </a:r>
            <a:br>
              <a:rPr lang="en-US" dirty="0"/>
            </a:br>
            <a:endParaRPr lang="en-US" dirty="0"/>
          </a:p>
          <a:p>
            <a:pPr marL="0" indent="0" algn="ctr">
              <a:buNone/>
            </a:pPr>
            <a:r>
              <a:rPr lang="en-US" sz="1600" dirty="0">
                <a:hlinkClick r:id="rId4"/>
              </a:rPr>
              <a:t>https://store.csagroup.org/ccrz__ProductDetails?viewState=DetailView&amp;cartID=&amp;portalUser=&amp;store=&amp;cclcl=en_US&amp;sku=CSA%20Z2003%3A20</a:t>
            </a:r>
            <a:r>
              <a:rPr lang="en-US" sz="1600" dirty="0"/>
              <a:t> </a:t>
            </a:r>
          </a:p>
          <a:p>
            <a:pPr marL="0" indent="0" algn="ctr">
              <a:buNone/>
            </a:pPr>
            <a:endParaRPr lang="en-US" dirty="0"/>
          </a:p>
        </p:txBody>
      </p:sp>
      <p:pic>
        <p:nvPicPr>
          <p:cNvPr id="5" name="Picture 4" descr="MHCC-Logo-Simplified-RGB.eps">
            <a:extLst>
              <a:ext uri="{FF2B5EF4-FFF2-40B4-BE49-F238E27FC236}">
                <a16:creationId xmlns:a16="http://schemas.microsoft.com/office/drawing/2014/main" id="{DDE741D3-D094-6C44-BA58-24436EDD599D}"/>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2337307" y="4580209"/>
            <a:ext cx="2183385" cy="821184"/>
          </a:xfrm>
          <a:prstGeom prst="rect">
            <a:avLst/>
          </a:prstGeom>
        </p:spPr>
      </p:pic>
      <p:pic>
        <p:nvPicPr>
          <p:cNvPr id="6" name="Picture 5" descr="A picture containing clipart&#10;&#10;Description generated with very high confidence">
            <a:extLst>
              <a:ext uri="{FF2B5EF4-FFF2-40B4-BE49-F238E27FC236}">
                <a16:creationId xmlns:a16="http://schemas.microsoft.com/office/drawing/2014/main" id="{95C8CA14-3424-4444-8194-E52CD73CFCB5}"/>
              </a:ext>
            </a:extLst>
          </p:cNvPr>
          <p:cNvPicPr>
            <a:picLocks noChangeAspect="1"/>
          </p:cNvPicPr>
          <p:nvPr/>
        </p:nvPicPr>
        <p:blipFill>
          <a:blip r:embed="rId6"/>
          <a:stretch>
            <a:fillRect/>
          </a:stretch>
        </p:blipFill>
        <p:spPr>
          <a:xfrm>
            <a:off x="7843843" y="4623255"/>
            <a:ext cx="1844146" cy="778138"/>
          </a:xfrm>
          <a:prstGeom prst="rect">
            <a:avLst/>
          </a:prstGeom>
        </p:spPr>
      </p:pic>
    </p:spTree>
    <p:extLst>
      <p:ext uri="{BB962C8B-B14F-4D97-AF65-F5344CB8AC3E}">
        <p14:creationId xmlns:p14="http://schemas.microsoft.com/office/powerpoint/2010/main" val="35354661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40AE3E4FFED441AE9FE3BCC0A99FE5" ma:contentTypeVersion="12" ma:contentTypeDescription="Create a new document." ma:contentTypeScope="" ma:versionID="a3c09231310a8cead3316e80d303a71f">
  <xsd:schema xmlns:xsd="http://www.w3.org/2001/XMLSchema" xmlns:xs="http://www.w3.org/2001/XMLSchema" xmlns:p="http://schemas.microsoft.com/office/2006/metadata/properties" xmlns:ns3="d47dbd78-e315-43cd-a76e-c9e9cad5abfa" xmlns:ns4="dd0f1cf5-02e1-4e34-b303-96a11455ae55" targetNamespace="http://schemas.microsoft.com/office/2006/metadata/properties" ma:root="true" ma:fieldsID="8c53a0238aa4efb28a87f1a6004a1903" ns3:_="" ns4:_="">
    <xsd:import namespace="d47dbd78-e315-43cd-a76e-c9e9cad5abfa"/>
    <xsd:import namespace="dd0f1cf5-02e1-4e34-b303-96a11455ae55"/>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7dbd78-e315-43cd-a76e-c9e9cad5ab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d0f1cf5-02e1-4e34-b303-96a11455ae5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1FE4B6B-7F7B-41F7-931E-0949EB10918E}">
  <ds:schemaRefs>
    <ds:schemaRef ds:uri="http://schemas.microsoft.com/office/infopath/2007/PartnerControls"/>
    <ds:schemaRef ds:uri="dd0f1cf5-02e1-4e34-b303-96a11455ae55"/>
    <ds:schemaRef ds:uri="http://purl.org/dc/terms/"/>
    <ds:schemaRef ds:uri="http://schemas.openxmlformats.org/package/2006/metadata/core-properties"/>
    <ds:schemaRef ds:uri="http://schemas.microsoft.com/office/2006/documentManagement/types"/>
    <ds:schemaRef ds:uri="d47dbd78-e315-43cd-a76e-c9e9cad5abfa"/>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A8BE89F8-B710-41B7-B887-CE82F3477CA2}">
  <ds:schemaRefs>
    <ds:schemaRef ds:uri="http://schemas.microsoft.com/sharepoint/v3/contenttype/forms"/>
  </ds:schemaRefs>
</ds:datastoreItem>
</file>

<file path=customXml/itemProps3.xml><?xml version="1.0" encoding="utf-8"?>
<ds:datastoreItem xmlns:ds="http://schemas.openxmlformats.org/officeDocument/2006/customXml" ds:itemID="{8FACA9AF-32AB-4DDE-A561-1287E3B0E3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7dbd78-e315-43cd-a76e-c9e9cad5abfa"/>
    <ds:schemaRef ds:uri="dd0f1cf5-02e1-4e34-b303-96a11455ae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514</TotalTime>
  <Words>1136</Words>
  <Application>Microsoft Office PowerPoint</Application>
  <PresentationFormat>Widescreen</PresentationFormat>
  <Paragraphs>77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Why [Institution Name]  should consider aligning with Canada’s post-secondary student mental health standard</vt:lpstr>
      <vt:lpstr>How to use this presentation</vt:lpstr>
      <vt:lpstr>Student mental health is a critical issue</vt:lpstr>
      <vt:lpstr>The right supports improve outcomes</vt:lpstr>
      <vt:lpstr>How this is relevant for [institution name]</vt:lpstr>
      <vt:lpstr>Why a national standard?</vt:lpstr>
      <vt:lpstr>What’s in the Standard?</vt:lpstr>
      <vt:lpstr>Why we need your support</vt:lpstr>
      <vt:lpstr>Learn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case for implementing the National Standard of Canada on Mental health and well-being for post-secondary students</dc:title>
  <dc:creator>Ascribe Marketing Communications</dc:creator>
  <cp:lastModifiedBy>Katie Ellis</cp:lastModifiedBy>
  <cp:revision>99</cp:revision>
  <dcterms:created xsi:type="dcterms:W3CDTF">2020-08-20T16:35:38Z</dcterms:created>
  <dcterms:modified xsi:type="dcterms:W3CDTF">2020-10-05T12:25:36Z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0x0101005A40AE3E4FFED441AE9FE3BCC0A99FE5</vt:lpwstr>
  </property>
</Properties>
</file>