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304" r:id="rId7"/>
    <p:sldId id="278" r:id="rId8"/>
    <p:sldId id="279" r:id="rId9"/>
    <p:sldId id="280" r:id="rId10"/>
    <p:sldId id="303" r:id="rId11"/>
    <p:sldId id="281" r:id="rId12"/>
    <p:sldId id="282" r:id="rId13"/>
    <p:sldId id="283" r:id="rId14"/>
    <p:sldId id="284" r:id="rId15"/>
    <p:sldId id="285" r:id="rId16"/>
    <p:sldId id="286" r:id="rId17"/>
    <p:sldId id="276" r:id="rId18"/>
    <p:sldId id="287" r:id="rId19"/>
    <p:sldId id="288" r:id="rId20"/>
    <p:sldId id="289" r:id="rId21"/>
    <p:sldId id="290" r:id="rId22"/>
    <p:sldId id="291" r:id="rId23"/>
    <p:sldId id="295" r:id="rId24"/>
    <p:sldId id="292" r:id="rId25"/>
    <p:sldId id="296" r:id="rId26"/>
    <p:sldId id="293" r:id="rId27"/>
    <p:sldId id="297" r:id="rId28"/>
    <p:sldId id="298" r:id="rId29"/>
    <p:sldId id="299" r:id="rId30"/>
    <p:sldId id="300" r:id="rId31"/>
    <p:sldId id="30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mbria" panose="02040503050406030204" pitchFamily="18" charset="0"/>
      <p:regular r:id="rId40"/>
      <p:bold r:id="rId41"/>
      <p:italic r:id="rId42"/>
      <p:boldItalic r:id="rId43"/>
    </p:embeddedFont>
    <p:embeddedFont>
      <p:font typeface="Lora"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EADA40-6086-9EB6-72D0-3516C22C7FCA}" name="Kati Oliver" initials="KO" userId="S::koliver@mentalhealthcommission.ca::5ce6411c-53b8-48bb-9bab-646970313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E4C4C-A6EE-4B3A-9952-F4634E73E52E}" v="1" dt="2022-03-31T21:17:22.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04" autoAdjust="0"/>
    <p:restoredTop sz="82724" autoAdjust="0"/>
  </p:normalViewPr>
  <p:slideViewPr>
    <p:cSldViewPr snapToGrid="0" snapToObjects="1">
      <p:cViewPr varScale="1">
        <p:scale>
          <a:sx n="73" d="100"/>
          <a:sy n="73" d="100"/>
        </p:scale>
        <p:origin x="1402" y="72"/>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r-rhs.ca/images/MHSU_Infographic-FINAL_v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around </a:t>
            </a:r>
            <a:r>
              <a:rPr lang="en-US" b="1" dirty="0"/>
              <a:t>20 percent of </a:t>
            </a:r>
            <a:r>
              <a:rPr lang="en-US" b="1" dirty="0">
                <a:solidFill>
                  <a:srgbClr val="FF0000"/>
                </a:solidFill>
                <a:highlight>
                  <a:srgbClr val="FFFF00"/>
                </a:highlight>
              </a:rPr>
              <a:t>Canada</a:t>
            </a:r>
            <a:r>
              <a:rPr lang="en-US" b="1" i="0" dirty="0">
                <a:solidFill>
                  <a:srgbClr val="FF0000"/>
                </a:solidFill>
                <a:highlight>
                  <a:srgbClr val="FFFF00"/>
                </a:highlight>
              </a:rPr>
              <a:t>’s population </a:t>
            </a:r>
            <a:r>
              <a:rPr lang="en-US" b="1" dirty="0"/>
              <a:t>experiences a mental illness</a:t>
            </a:r>
            <a:r>
              <a:rPr lang="en-US" dirty="0"/>
              <a:t> that requir</a:t>
            </a:r>
            <a:r>
              <a:rPr lang="en-US" i="0" dirty="0"/>
              <a:t>es</a:t>
            </a:r>
            <a:r>
              <a:rPr lang="en-US" dirty="0"/>
              <a:t> access to mental health </a:t>
            </a:r>
            <a:r>
              <a:rPr lang="en-US" dirty="0" err="1"/>
              <a:t>services.</a:t>
            </a:r>
            <a:r>
              <a:rPr lang="en-US" baseline="30000" dirty="0" err="1"/>
              <a:t>i</a:t>
            </a:r>
            <a:r>
              <a:rPr lang="en-US" i="0" dirty="0"/>
              <a:t> </a:t>
            </a:r>
          </a:p>
          <a:p>
            <a:endParaRPr lang="en-US" dirty="0"/>
          </a:p>
          <a:p>
            <a:r>
              <a:rPr lang="en-US" dirty="0"/>
              <a:t>COVID-19 </a:t>
            </a:r>
            <a:r>
              <a:rPr lang="en-US" i="0" dirty="0"/>
              <a:t>has</a:t>
            </a:r>
            <a:r>
              <a:rPr lang="en-US" dirty="0"/>
              <a:t> intensified the pressures on many </a:t>
            </a:r>
            <a:r>
              <a:rPr lang="en-US" i="0" dirty="0"/>
              <a:t>people in Canada</a:t>
            </a:r>
            <a:r>
              <a:rPr lang="en-US" dirty="0"/>
              <a:t>. </a:t>
            </a:r>
            <a:r>
              <a:rPr lang="en-US" b="1" dirty="0"/>
              <a:t>Before the pandemic</a:t>
            </a:r>
            <a:r>
              <a:rPr lang="en-US" dirty="0"/>
              <a:t>, about </a:t>
            </a:r>
            <a:r>
              <a:rPr lang="en-US" b="1" dirty="0"/>
              <a:t>two percent</a:t>
            </a:r>
            <a:r>
              <a:rPr lang="en-US" b="1" strike="noStrike" dirty="0"/>
              <a:t> </a:t>
            </a:r>
            <a:r>
              <a:rPr lang="en-US" b="1" dirty="0"/>
              <a:t>reported moderately severe or severe symptoms of depression</a:t>
            </a:r>
            <a:r>
              <a:rPr lang="en-US" dirty="0"/>
              <a:t>. </a:t>
            </a:r>
            <a:r>
              <a:rPr lang="en-US" i="0" dirty="0"/>
              <a:t>Today, </a:t>
            </a:r>
            <a:r>
              <a:rPr lang="en-US" dirty="0"/>
              <a:t>that number has skyrocketed to </a:t>
            </a:r>
            <a:r>
              <a:rPr lang="en-US" b="1" dirty="0"/>
              <a:t>14 percent</a:t>
            </a:r>
            <a:r>
              <a:rPr lang="en-US" dirty="0"/>
              <a:t>, or one in seven </a:t>
            </a:r>
            <a:r>
              <a:rPr lang="en-US" dirty="0" err="1"/>
              <a:t>people.</a:t>
            </a:r>
            <a:r>
              <a:rPr lang="en-US" baseline="30000" dirty="0" err="1"/>
              <a:t>ii</a:t>
            </a:r>
            <a:endParaRPr lang="en-US" sz="1200" baseline="30000" dirty="0"/>
          </a:p>
          <a:p>
            <a:endParaRPr lang="en-US" sz="1200" b="0" i="0" kern="1200" dirty="0">
              <a:solidFill>
                <a:schemeClr val="tx1"/>
              </a:solidFill>
              <a:effectLst/>
              <a:latin typeface="+mn-lt"/>
              <a:ea typeface="+mn-ea"/>
              <a:cs typeface="+mn-cs"/>
            </a:endParaRPr>
          </a:p>
          <a:p>
            <a:pPr algn="l"/>
            <a:r>
              <a:rPr lang="en-US" i="0" baseline="30000" dirty="0" err="1"/>
              <a:t>i</a:t>
            </a:r>
            <a:r>
              <a:rPr lang="en-US" sz="1800" b="0" i="0" u="none" strike="noStrike" baseline="0" dirty="0" err="1">
                <a:latin typeface="AdvP7B6C"/>
              </a:rPr>
              <a:t>Mental</a:t>
            </a:r>
            <a:r>
              <a:rPr lang="en-US" sz="1800" b="0" i="0" u="none" strike="noStrike" baseline="0" dirty="0">
                <a:latin typeface="AdvP7B6C"/>
              </a:rPr>
              <a:t> Health Commission of Canada. </a:t>
            </a:r>
            <a:r>
              <a:rPr lang="en-US" sz="1800" b="0" i="1" u="none" strike="noStrike" baseline="0" dirty="0">
                <a:latin typeface="AdvP7B72"/>
              </a:rPr>
              <a:t>Making the case for investing in mental health in Canada</a:t>
            </a:r>
            <a:r>
              <a:rPr lang="en-US" sz="1800" b="0" i="0" u="none" strike="noStrike" baseline="0" dirty="0">
                <a:latin typeface="AdvP7B6C"/>
              </a:rPr>
              <a:t>. Published 2013. Accessed January 31, 2022. </a:t>
            </a:r>
          </a:p>
          <a:p>
            <a:pPr algn="l"/>
            <a:r>
              <a:rPr lang="en-US" sz="1800" b="0" i="0" u="none" strike="noStrike" baseline="0" dirty="0">
                <a:latin typeface="AdvP7B6C"/>
              </a:rPr>
              <a:t>Available at: https://www. mentalhealthcommission.ca/sites/default/files/2016-06/Investing_in_Mental_Health_FINAL_Version_ENG.pdf</a:t>
            </a:r>
          </a:p>
          <a:p>
            <a:pPr algn="l"/>
            <a:r>
              <a:rPr lang="en-US" strike="noStrike" baseline="30000" dirty="0"/>
              <a:t>ii</a:t>
            </a:r>
            <a:r>
              <a:rPr lang="en-US" sz="1200" dirty="0">
                <a:hlinkClick r:id="rId3"/>
              </a:rPr>
              <a:t>COVID-19 impacts on the mental health and substance use (MHSUH) workforce in Canada</a:t>
            </a:r>
            <a:r>
              <a:rPr lang="en-US" sz="1200" dirty="0"/>
              <a:t>, CHWN: https://www.hhr-rhs.ca/images/MHSU_Infographic-FINAL_v2.pdf</a:t>
            </a: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383021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165696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It’s important to recognize that </a:t>
            </a:r>
            <a:r>
              <a:rPr lang="en-CA" sz="1200" b="1" i="0" kern="1200" dirty="0">
                <a:solidFill>
                  <a:schemeClr val="tx1"/>
                </a:solidFill>
                <a:effectLst/>
                <a:latin typeface="+mn-lt"/>
                <a:ea typeface="+mn-ea"/>
                <a:cs typeface="+mn-cs"/>
              </a:rPr>
              <a:t>health-care workers are people first</a:t>
            </a:r>
            <a:r>
              <a:rPr lang="en-CA" sz="1200" b="0" i="0" kern="1200" dirty="0">
                <a:solidFill>
                  <a:schemeClr val="tx1"/>
                </a:solidFill>
                <a:effectLst/>
                <a:latin typeface="+mn-lt"/>
                <a:ea typeface="+mn-ea"/>
                <a:cs typeface="+mn-cs"/>
              </a:rPr>
              <a:t>, which means that it’s critical to protect their health — and their mental health. Besides being the right thing to do, keeping health-care workers healthy is critical to the quality of care they provide. When providers get burned out, stressed or sick, they’re less able to deliver the care people need. That’s why the Framework includes dimensions that are specifically intended to </a:t>
            </a:r>
            <a:r>
              <a:rPr lang="en-CA" sz="1200" b="1" i="0" kern="1200" dirty="0">
                <a:solidFill>
                  <a:schemeClr val="tx1"/>
                </a:solidFill>
                <a:effectLst/>
                <a:latin typeface="+mn-lt"/>
                <a:ea typeface="+mn-ea"/>
                <a:cs typeface="+mn-cs"/>
              </a:rPr>
              <a:t>protect and promote the health and wellbeing of health-care workers</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It recognizes the need for a healthy work-life environment to keep them safe and healthy, and highlights </a:t>
            </a:r>
            <a:r>
              <a:rPr lang="en-CA" sz="1200" b="1" i="0" kern="1200" dirty="0">
                <a:solidFill>
                  <a:schemeClr val="tx1"/>
                </a:solidFill>
                <a:effectLst/>
                <a:latin typeface="+mn-lt"/>
                <a:ea typeface="+mn-ea"/>
                <a:cs typeface="+mn-cs"/>
              </a:rPr>
              <a:t>provider and patient safety </a:t>
            </a:r>
            <a:r>
              <a:rPr lang="en-CA" sz="1200" b="0" i="0" kern="1200" dirty="0">
                <a:solidFill>
                  <a:schemeClr val="tx1"/>
                </a:solidFill>
                <a:effectLst/>
                <a:latin typeface="+mn-lt"/>
                <a:ea typeface="+mn-ea"/>
                <a:cs typeface="+mn-cs"/>
              </a:rPr>
              <a:t>as one of its dimensions. The continuous learning dimension also supports providers by ensuring that their </a:t>
            </a:r>
            <a:r>
              <a:rPr lang="en-CA" sz="1200" b="1" i="0" kern="1200" dirty="0">
                <a:solidFill>
                  <a:schemeClr val="tx1"/>
                </a:solidFill>
                <a:effectLst/>
                <a:latin typeface="+mn-lt"/>
                <a:ea typeface="+mn-ea"/>
                <a:cs typeface="+mn-cs"/>
              </a:rPr>
              <a:t>knowledge and skill sets evolve with the evidence </a:t>
            </a:r>
            <a:r>
              <a:rPr lang="en-CA" sz="1200" b="0" i="0" kern="1200" dirty="0">
                <a:solidFill>
                  <a:schemeClr val="tx1"/>
                </a:solidFill>
                <a:effectLst/>
                <a:latin typeface="+mn-lt"/>
                <a:ea typeface="+mn-ea"/>
                <a:cs typeface="+mn-cs"/>
              </a:rPr>
              <a:t>so they can deliver the best, safest care.</a:t>
            </a:r>
            <a:r>
              <a:rPr lang="en-US" sz="120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210523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a:t>
            </a:r>
            <a:r>
              <a:rPr lang="en-US" u="none" dirty="0">
                <a:solidFill>
                  <a:schemeClr val="tx1"/>
                </a:solidFill>
                <a:hlinkClick r:id="rId3">
                  <a:extLst>
                    <a:ext uri="{A12FA001-AC4F-418D-AE19-62706E023703}">
                      <ahyp:hlinkClr xmlns:ahyp="http://schemas.microsoft.com/office/drawing/2018/hyperlinkcolor" val="tx"/>
                    </a:ext>
                  </a:extLst>
                </a:hlinkClick>
              </a:rPr>
              <a:t>Access denied: How mental health/substance use-related structural stigma impacts health-care access</a:t>
            </a:r>
            <a:r>
              <a:rPr lang="en-US" u="none"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https://mentalhealthcommission.ca/resource/access-denied-how-mental-health-substance-use-related-structural-stigma-impacts-health-care-access/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251702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experience of receiving health care can be overwhelming, and service users aren’t necessarily experts on what quality care looks like. This is especially true for mental health care, where </a:t>
            </a:r>
            <a:r>
              <a:rPr lang="en-US" b="1" i="0" dirty="0"/>
              <a:t>stigma can lead to negative, harmful experiences </a:t>
            </a:r>
            <a:r>
              <a:rPr lang="en-US" i="0" dirty="0"/>
              <a:t>that make people hesitant to seek the treatment they need.</a:t>
            </a:r>
          </a:p>
          <a:p>
            <a:endParaRPr lang="en-US" i="0" dirty="0"/>
          </a:p>
          <a:p>
            <a:r>
              <a:rPr lang="en-US" i="0" dirty="0"/>
              <a:t>The Framework provides </a:t>
            </a:r>
            <a:r>
              <a:rPr lang="en-US" b="1" i="0" dirty="0"/>
              <a:t>clear, measurable </a:t>
            </a:r>
            <a:r>
              <a:rPr lang="en-US" b="1" i="0" dirty="0">
                <a:solidFill>
                  <a:srgbClr val="FF0000"/>
                </a:solidFill>
              </a:rPr>
              <a:t>dimensions</a:t>
            </a:r>
            <a:r>
              <a:rPr lang="en-US" b="1" i="0" dirty="0"/>
              <a:t> </a:t>
            </a:r>
            <a:r>
              <a:rPr lang="en-US" i="0" dirty="0"/>
              <a:t>that give service users the confidence to identify </a:t>
            </a:r>
            <a:r>
              <a:rPr lang="en-US" i="0" strike="noStrike" dirty="0"/>
              <a:t>quality </a:t>
            </a:r>
            <a:r>
              <a:rPr lang="en-US" i="0" dirty="0"/>
              <a:t>care and advocate for it when certain areas fall short.  </a:t>
            </a:r>
            <a:r>
              <a:rPr lang="en-US" i="0" u="none" dirty="0"/>
              <a:t>By adopting the Framework and declaring their commitment to providing services that meet all 10 dimensions, </a:t>
            </a:r>
            <a:r>
              <a:rPr lang="en-US" i="0" dirty="0"/>
              <a:t>health care organizations can send a clear message to people who are seeking services.</a:t>
            </a:r>
          </a:p>
          <a:p>
            <a:endParaRPr lang="en-US" i="0" dirty="0"/>
          </a:p>
          <a:p>
            <a:r>
              <a:rPr lang="en-US" i="0" dirty="0"/>
              <a:t>This helps ensure </a:t>
            </a:r>
            <a:r>
              <a:rPr lang="en-US" b="1" i="0" dirty="0"/>
              <a:t>better quality care </a:t>
            </a:r>
            <a:r>
              <a:rPr lang="en-US" i="0" dirty="0"/>
              <a:t>that is </a:t>
            </a:r>
            <a:r>
              <a:rPr lang="en-US" b="1" i="0" dirty="0"/>
              <a:t>trauma-informed and free of stigma, so </a:t>
            </a:r>
            <a:r>
              <a:rPr lang="en-US" i="0" dirty="0"/>
              <a:t>service users receive what they need to </a:t>
            </a:r>
            <a:r>
              <a:rPr lang="en-US" b="1" i="0" dirty="0"/>
              <a:t>prioritize their recovery.</a:t>
            </a:r>
            <a:r>
              <a:rPr lang="en-US" sz="1200" b="1" i="0" strike="sngStrike" kern="1200" dirty="0">
                <a:solidFill>
                  <a:schemeClr val="tx1"/>
                </a:solidFill>
                <a:effectLst/>
                <a:latin typeface="+mn-lt"/>
                <a:ea typeface="+mn-ea"/>
                <a:cs typeface="+mn-cs"/>
              </a:rPr>
              <a:t> </a:t>
            </a:r>
            <a:endParaRPr lang="en-CA" sz="1200" b="1" i="0" strike="sng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20473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Videos: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hlinkClick r:id="rId3">
                  <a:extLst>
                    <a:ext uri="{A12FA001-AC4F-418D-AE19-62706E023703}">
                      <ahyp:hlinkClr xmlns:ahyp="http://schemas.microsoft.com/office/drawing/2018/hyperlinkcolor" val="tx"/>
                    </a:ext>
                  </a:extLst>
                </a:hlinkClick>
              </a:rPr>
              <a:t>Rainbow Youth Health</a:t>
            </a:r>
            <a:r>
              <a:rPr lang="en-US" sz="1200" dirty="0">
                <a:solidFill>
                  <a:schemeClr val="tx1"/>
                </a:solidFill>
                <a:latin typeface="+mn-lt"/>
              </a:rPr>
              <a:t>: </a:t>
            </a:r>
            <a:r>
              <a:rPr lang="en-US" sz="1200" dirty="0">
                <a:latin typeface="+mn-lt"/>
              </a:rPr>
              <a:t>https://www.youtube.com/playlist?list=PL2NuAPXp8ohZ5nHS7069VoBDRLrGnhePJ</a:t>
            </a:r>
            <a:endParaRPr lang="en-US" sz="1200" strike="sngStrike" dirty="0">
              <a:latin typeface="+mn-lt"/>
            </a:endParaRPr>
          </a:p>
          <a:p>
            <a:pPr marL="0" indent="0">
              <a:buFontTx/>
              <a:buNone/>
            </a:pPr>
            <a:r>
              <a:rPr lang="en-US" sz="1200" dirty="0">
                <a:solidFill>
                  <a:schemeClr val="tx1"/>
                </a:solidFill>
                <a:latin typeface="+mn-lt"/>
                <a:hlinkClick r:id="rId4">
                  <a:extLst>
                    <a:ext uri="{A12FA001-AC4F-418D-AE19-62706E023703}">
                      <ahyp:hlinkClr xmlns:ahyp="http://schemas.microsoft.com/office/drawing/2018/hyperlinkcolor" val="tx"/>
                    </a:ext>
                  </a:extLst>
                </a:hlinkClick>
              </a:rPr>
              <a:t>Emerging Adults Seek Change in Mental Health Services</a:t>
            </a:r>
            <a:r>
              <a:rPr lang="en-US" sz="1200" dirty="0">
                <a:solidFill>
                  <a:schemeClr val="tx1"/>
                </a:solidFill>
                <a:latin typeface="+mn-lt"/>
              </a:rPr>
              <a:t>: </a:t>
            </a:r>
            <a:r>
              <a:rPr lang="en-US" sz="1200" dirty="0">
                <a:latin typeface="+mn-lt"/>
              </a:rPr>
              <a:t>https://www.youtube.com/playlist?list=PL2NuAPXp8ohbUt1WW0ga4afMYMmRSr7WZ</a:t>
            </a:r>
          </a:p>
          <a:p>
            <a:endParaRPr lang="en-US" sz="1200" dirty="0">
              <a:latin typeface="+mn-lt"/>
            </a:endParaRPr>
          </a:p>
          <a:p>
            <a:r>
              <a:rPr lang="en-US" sz="1200" dirty="0">
                <a:latin typeface="+mn-lt"/>
              </a:rPr>
              <a:t>NOTE FOR PRESENTER: </a:t>
            </a:r>
            <a:r>
              <a:rPr lang="en-US" sz="1200" i="0" dirty="0">
                <a:latin typeface="+mn-lt"/>
              </a:rPr>
              <a:t>This emerging adults series includes multiple stories. </a:t>
            </a:r>
            <a:r>
              <a:rPr lang="en-US" sz="1200" i="0" strike="noStrike" dirty="0">
                <a:latin typeface="+mn-lt"/>
              </a:rPr>
              <a:t>F</a:t>
            </a:r>
            <a:r>
              <a:rPr lang="en-US" sz="1200" i="0" dirty="0">
                <a:latin typeface="+mn-lt"/>
              </a:rPr>
              <a:t>eel free to select one that best suits your audience.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16213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5520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By supporting the mental health of both service users and staff, the Quality Mental Health Care Framework provides a range of organizational benefits:</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can make staff more productive, which helps </a:t>
            </a:r>
            <a:r>
              <a:rPr lang="en-CA" sz="1200" b="1" i="0" kern="1200" dirty="0">
                <a:solidFill>
                  <a:schemeClr val="tx1"/>
                </a:solidFill>
                <a:effectLst/>
                <a:latin typeface="+mn-lt"/>
                <a:ea typeface="+mn-ea"/>
                <a:cs typeface="+mn-cs"/>
              </a:rPr>
              <a:t>lower operational costs</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a:t>
            </a:r>
            <a:r>
              <a:rPr lang="en-CA" sz="1200" b="1" i="0" kern="1200" dirty="0">
                <a:solidFill>
                  <a:schemeClr val="tx1"/>
                </a:solidFill>
                <a:effectLst/>
                <a:latin typeface="+mn-lt"/>
                <a:ea typeface="+mn-ea"/>
                <a:cs typeface="+mn-cs"/>
              </a:rPr>
              <a:t>decreases absenteeism and turnover</a:t>
            </a:r>
            <a:r>
              <a:rPr lang="en-CA" sz="1200" b="0" i="0" strike="sngStrike"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and can help with </a:t>
            </a:r>
            <a:r>
              <a:rPr lang="en-CA" sz="1200" b="1" i="0" kern="1200" dirty="0">
                <a:solidFill>
                  <a:schemeClr val="tx1"/>
                </a:solidFill>
                <a:effectLst/>
                <a:latin typeface="+mn-lt"/>
                <a:ea typeface="+mn-ea"/>
                <a:cs typeface="+mn-cs"/>
              </a:rPr>
              <a:t>recruitment</a:t>
            </a:r>
            <a:r>
              <a:rPr lang="en-CA" sz="1200" b="0" i="0" kern="1200" dirty="0">
                <a:solidFill>
                  <a:schemeClr val="tx1"/>
                </a:solidFill>
                <a:effectLst/>
                <a:latin typeface="+mn-lt"/>
                <a:ea typeface="+mn-ea"/>
                <a:cs typeface="+mn-cs"/>
              </a:rPr>
              <a:t> and supporting staff when they return to work from leave.</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reduces the likelihood of </a:t>
            </a:r>
            <a:r>
              <a:rPr lang="en-CA" sz="1200" b="1" i="0" kern="1200" dirty="0">
                <a:solidFill>
                  <a:schemeClr val="tx1"/>
                </a:solidFill>
                <a:effectLst/>
                <a:latin typeface="+mn-lt"/>
                <a:ea typeface="+mn-ea"/>
                <a:cs typeface="+mn-cs"/>
              </a:rPr>
              <a:t>critical errors</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increases </a:t>
            </a:r>
            <a:r>
              <a:rPr lang="en-CA" sz="1200" b="1" i="0" kern="1200" dirty="0">
                <a:solidFill>
                  <a:schemeClr val="tx1"/>
                </a:solidFill>
                <a:effectLst/>
                <a:latin typeface="+mn-lt"/>
                <a:ea typeface="+mn-ea"/>
                <a:cs typeface="+mn-cs"/>
              </a:rPr>
              <a:t>client satisfaction </a:t>
            </a:r>
            <a:r>
              <a:rPr lang="en-CA" sz="1200" b="0" i="0" kern="1200" dirty="0">
                <a:solidFill>
                  <a:schemeClr val="tx1"/>
                </a:solidFill>
                <a:effectLst/>
                <a:latin typeface="+mn-lt"/>
                <a:ea typeface="+mn-ea"/>
                <a:cs typeface="+mn-cs"/>
              </a:rPr>
              <a:t>and enhances the </a:t>
            </a:r>
            <a:r>
              <a:rPr lang="en-CA" sz="1200" b="1" i="0" kern="1200" dirty="0">
                <a:solidFill>
                  <a:schemeClr val="tx1"/>
                </a:solidFill>
                <a:effectLst/>
                <a:latin typeface="+mn-lt"/>
                <a:ea typeface="+mn-ea"/>
                <a:cs typeface="+mn-cs"/>
              </a:rPr>
              <a:t>reputation</a:t>
            </a:r>
            <a:r>
              <a:rPr lang="en-CA" sz="1200" b="0" i="0" kern="1200" dirty="0">
                <a:solidFill>
                  <a:schemeClr val="tx1"/>
                </a:solidFill>
                <a:effectLst/>
                <a:latin typeface="+mn-lt"/>
                <a:ea typeface="+mn-ea"/>
                <a:cs typeface="+mn-cs"/>
              </a:rPr>
              <a:t> of the organization.</a:t>
            </a:r>
          </a:p>
          <a:p>
            <a:pPr marL="171450" indent="-171450">
              <a:buFont typeface="Arial" panose="020B0604020202020204" pitchFamily="34" charset="0"/>
              <a:buChar char="•"/>
            </a:pPr>
            <a:r>
              <a:rPr lang="en-CA" sz="1200" b="0" i="0" strike="noStrike" kern="1200" dirty="0">
                <a:solidFill>
                  <a:schemeClr val="tx1"/>
                </a:solidFill>
                <a:effectLst/>
                <a:latin typeface="+mn-lt"/>
                <a:ea typeface="+mn-ea"/>
                <a:cs typeface="+mn-cs"/>
              </a:rPr>
              <a:t>It</a:t>
            </a:r>
            <a:r>
              <a:rPr lang="en-CA" sz="1200" b="0" i="0" kern="1200" dirty="0">
                <a:solidFill>
                  <a:schemeClr val="tx1"/>
                </a:solidFill>
                <a:effectLst/>
                <a:latin typeface="+mn-lt"/>
                <a:ea typeface="+mn-ea"/>
                <a:cs typeface="+mn-cs"/>
              </a:rPr>
              <a:t> improves </a:t>
            </a:r>
            <a:r>
              <a:rPr lang="en-CA" sz="1200" b="1" i="0" kern="1200" dirty="0">
                <a:solidFill>
                  <a:schemeClr val="tx1"/>
                </a:solidFill>
                <a:effectLst/>
                <a:latin typeface="+mn-lt"/>
                <a:ea typeface="+mn-ea"/>
                <a:cs typeface="+mn-cs"/>
              </a:rPr>
              <a:t>overall morale </a:t>
            </a:r>
            <a:r>
              <a:rPr lang="en-CA" sz="1200" b="0" i="0" kern="1200" dirty="0">
                <a:solidFill>
                  <a:schemeClr val="tx1"/>
                </a:solidFill>
                <a:effectLst/>
                <a:latin typeface="+mn-lt"/>
                <a:ea typeface="+mn-ea"/>
                <a:cs typeface="+mn-cs"/>
              </a:rPr>
              <a:t>and the </a:t>
            </a:r>
            <a:r>
              <a:rPr lang="en-CA" sz="1200" b="1" i="0" kern="1200" dirty="0">
                <a:solidFill>
                  <a:schemeClr val="tx1"/>
                </a:solidFill>
                <a:effectLst/>
                <a:latin typeface="+mn-lt"/>
                <a:ea typeface="+mn-ea"/>
                <a:cs typeface="+mn-cs"/>
              </a:rPr>
              <a:t>relationships among staff</a:t>
            </a:r>
            <a:r>
              <a:rPr lang="en-CA" sz="1200" b="0" i="0" kern="1200" dirty="0">
                <a:solidFill>
                  <a:schemeClr val="tx1"/>
                </a:solidFill>
                <a:effectLst/>
                <a:latin typeface="+mn-lt"/>
                <a:ea typeface="+mn-ea"/>
                <a:cs typeface="+mn-cs"/>
              </a:rPr>
              <a:t> and </a:t>
            </a:r>
            <a:r>
              <a:rPr lang="en-CA" sz="1200" b="1" i="0" kern="1200" dirty="0">
                <a:solidFill>
                  <a:schemeClr val="tx1"/>
                </a:solidFill>
                <a:effectLst/>
                <a:latin typeface="+mn-lt"/>
                <a:ea typeface="+mn-ea"/>
                <a:cs typeface="+mn-cs"/>
              </a:rPr>
              <a:t>between staff and service users</a:t>
            </a:r>
            <a:r>
              <a:rPr lang="en-CA"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08526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can help bring the dimensions of quality mental health care into an organization. They provide background, information, and guidance. </a:t>
            </a:r>
          </a:p>
          <a:p>
            <a:endParaRPr lang="en-US" strike="sngStrike" dirty="0"/>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Quality Mental Health Care Network</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https://mentalhealthcommission.ca/quality-mental-health-care-network/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Towards better mental and physical health: Preventing and managing concurrent mental and physical 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https://mentalhealthcommission.ca/resource/preventing-and-managing-concurrent-mental-and-physical-conditions/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E-Mental health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https://mentalhealthcommission.ca/what-we-do/e-mental-health/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137824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Expanding access to counselling, psychotherapy, and psychological services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https://mentalhealthcommission.ca/expanding-access-to-counselling-psychotherapy-and-psychological-services/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quality mental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https://mentalhealthcommission.ca/what-we-do/access/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and youth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https://mentalhealthcommission.ca/what-we-do/children-and-youth/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Older adults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https://mentalhealthcommission.ca/what-we-do/older-adults/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Caregiving</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https://mentalhealthcommission.ca/what-we-do/caregiving/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Mental health and the justice system</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https://mentalhealthcommission.ca/what-we-do/mental-health-and-the-justice-system/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spaces for 2SLGBTQ+ emerging adults in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https://mentalhealthcommission.ca/resource/mhcc-w2a-rainbow-youth-health-forum-report/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Diversity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https://mentalhealthcommission.ca/what-we-do/diversity/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https://mentalhealthcommission.ca/recovery/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8303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Structural stigma</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https://mentalhealthcommission.ca/structural-stigma/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Understanding stigma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(Centre for Addiction and Mental Health [CAMH]): https://www.camh.ca/en/education/continuing-education-programs-and-courses/continuing-education-directory/understanding-stigma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Aspiring workforce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https://mentalhealthcommission.ca/aspiring-workforce/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Working Mind Healthcare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https://theworkingmind.ca/working-mind-healthcare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within healthcare settings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https://mentalhealthcommission.ca/what-we-do/workplace/workplace-healthcare/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HealthCareCAN's</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Professional Development Division, CHA Learning</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(HealthCare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https://www.chalearning.ca/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3775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356883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Denied: How Mental Health- and/or Substance Use-Related Structural Stigma Impacts Health-Care 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https://mentalhealthcommission.ca/resource/access-denied-how-mental-health-substance-use-related-structural-stigma-impacts-health-care-access/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Than”: How Mental Health- and/or Substance Use-Related Structural Stigma Impacts Quality of Care</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https://mentalhealthcommission.ca/resource/less-than-how-mental-health-and-or-substance-use-related-structural-stigma-impacts-quality-of-care/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Way Forward: How We Can Dismantle Mental Health/ and/or Substance Use-Related Structural 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https://mentalhealthcommission.ca/resource/a-way-forward-how-we-can-dismantle-mental-health-and-or-substance-use-related-structural-stigma/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in Health-Care 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https://mentalhealthcommission.ca/resource/join-the-movement-advancing-psychological-health-and-safety-in-healthcare-settings/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for Health-Care Workers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More Inclusive Spaces for 2SLGBTQ+ Emerging Adults in Health-Care Settings</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Food For Thought: A Youth Perspective on Recovery-Oriented 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https://mentalhealthcommission.ca/resource/food-for-thought-a-youth-perspective-on-recovery-oriented-practice/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and Strengthening Post-Secondary Student Mental Health</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https://mentalhealthcommission.ca/resource/promoting-and-strengthening-post-secondary-student-mental-health/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Emerging Adults Seek Change in Mental Health Services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66422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146620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27</a:t>
            </a:fld>
            <a:endParaRPr lang="en-US"/>
          </a:p>
        </p:txBody>
      </p:sp>
    </p:spTree>
    <p:extLst>
      <p:ext uri="{BB962C8B-B14F-4D97-AF65-F5344CB8AC3E}">
        <p14:creationId xmlns:p14="http://schemas.microsoft.com/office/powerpoint/2010/main" val="158150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Not only do more people need care today; their needs are also becoming more complex. </a:t>
            </a:r>
            <a:r>
              <a:rPr lang="en-US" b="1" i="0" dirty="0"/>
              <a:t>Those changes are happening at a time when 43 percent of mental health and substance use health-care providers say they have less capacity to deliver services than they did pre-</a:t>
            </a:r>
            <a:r>
              <a:rPr lang="en-US" b="1" i="0" dirty="0" err="1"/>
              <a:t>pandemic</a:t>
            </a:r>
            <a:r>
              <a:rPr lang="en-US" b="1" i="0" baseline="30000" dirty="0" err="1"/>
              <a:t>iii</a:t>
            </a:r>
            <a:r>
              <a:rPr lang="en-US" b="1" i="0" dirty="0"/>
              <a:t>. And even before COVID-19, health-care workers were suffering from stress, depression, anxiety, burnout and risk of suicide.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 than workers in any other </a:t>
            </a:r>
            <a:r>
              <a:rPr lang="en-CA" sz="1200" b="1" i="0" kern="1200" dirty="0" err="1">
                <a:solidFill>
                  <a:schemeClr val="tx1"/>
                </a:solidFill>
                <a:effectLst/>
                <a:latin typeface="+mn-lt"/>
                <a:ea typeface="+mn-ea"/>
                <a:cs typeface="+mn-cs"/>
              </a:rPr>
              <a:t>sector.</a:t>
            </a:r>
            <a:r>
              <a:rPr lang="en-CA" sz="1200" b="1" i="0" kern="1200" baseline="30000" dirty="0" err="1">
                <a:solidFill>
                  <a:schemeClr val="tx1"/>
                </a:solidFill>
                <a:effectLst/>
                <a:latin typeface="+mn-lt"/>
                <a:ea typeface="+mn-ea"/>
                <a:cs typeface="+mn-cs"/>
              </a:rPr>
              <a:t>iv</a:t>
            </a:r>
            <a:endParaRPr lang="en-CA" sz="1200" b="1"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b="1"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192748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roots of the Quality Mental Health Care Network go back to the </a:t>
            </a:r>
            <a:r>
              <a:rPr lang="en-US" b="1" i="0" dirty="0"/>
              <a:t>By Health, For Health Collaborative </a:t>
            </a:r>
            <a:r>
              <a:rPr lang="en-US" i="0" dirty="0"/>
              <a:t>co-led by HealthCareCAN and the Mental Health Commission of Canada (MHCC). </a:t>
            </a:r>
          </a:p>
          <a:p>
            <a:endParaRPr lang="en-US" i="0" dirty="0"/>
          </a:p>
          <a:p>
            <a:r>
              <a:rPr lang="en-US" i="0" dirty="0"/>
              <a:t>The key goal of the Collaborative, which included representatives from more than 20 health-care organizations, was</a:t>
            </a:r>
            <a:r>
              <a:rPr lang="en-US" i="0" strike="noStrike" dirty="0"/>
              <a:t> to have </a:t>
            </a:r>
            <a:r>
              <a:rPr lang="en-US" b="1" i="0" dirty="0"/>
              <a:t>health-care workplaces become leaders and role models in providing psychologically healthy and safe environments for all people in Canada</a:t>
            </a:r>
            <a:r>
              <a:rPr lang="en-US" i="0" dirty="0"/>
              <a:t>. It was a driving force behind the growing focus on this workplace mental health and it was also a champion</a:t>
            </a:r>
            <a:r>
              <a:rPr lang="en-US" i="0" strike="noStrike" dirty="0"/>
              <a:t> for</a:t>
            </a:r>
            <a:r>
              <a:rPr lang="en-US" i="0" dirty="0"/>
              <a:t> the implementation of the National Standard of Canada for Psychological Health and Safety in the Workplace. </a:t>
            </a:r>
          </a:p>
          <a:p>
            <a:endParaRPr lang="en-US" i="0" dirty="0"/>
          </a:p>
          <a:p>
            <a:r>
              <a:rPr lang="en-US" i="0" dirty="0"/>
              <a:t>Building on the success of the Collaborative, HealthCareCAN and the MHCC now co-lead the Quality Mental Health Care Network, which unites health-sectors leaders across the country to remove access barriers to high-quality mental health-care services. The Network’s efforts </a:t>
            </a:r>
            <a:r>
              <a:rPr lang="en-US" b="1" i="0" dirty="0"/>
              <a:t>address structural stigma, promote recovery-oriented practice and improve access to quality mental health care</a:t>
            </a:r>
            <a:r>
              <a:rPr lang="en-US" i="0" dirty="0"/>
              <a:t>.</a:t>
            </a:r>
          </a:p>
          <a:p>
            <a:endParaRPr lang="en-US" i="0" dirty="0"/>
          </a:p>
          <a:p>
            <a:r>
              <a:rPr lang="en-US" i="0" dirty="0"/>
              <a:t>One of its key initiatives is developing </a:t>
            </a:r>
            <a:r>
              <a:rPr lang="en-US" i="0" strike="noStrike" dirty="0"/>
              <a:t>the </a:t>
            </a:r>
            <a:r>
              <a:rPr lang="en-US" b="1" i="0" strike="noStrike" dirty="0"/>
              <a:t>Quality</a:t>
            </a:r>
            <a:r>
              <a:rPr lang="en-US" b="1" i="0" dirty="0"/>
              <a:t> Mental Health Care Framework </a:t>
            </a:r>
            <a:r>
              <a:rPr lang="en-US" i="0" dirty="0"/>
              <a:t>to define quality mental health care and identify the essential dimensions that enable its provision.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12662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Before a framework could be developed, the Network needed a definition of ”quality mental health care” that </a:t>
            </a:r>
            <a:r>
              <a:rPr lang="en-US" i="0" strike="noStrike" dirty="0"/>
              <a:t>it </a:t>
            </a:r>
            <a:r>
              <a:rPr lang="en-US" i="0" dirty="0"/>
              <a:t>would support. </a:t>
            </a:r>
          </a:p>
          <a:p>
            <a:endParaRPr lang="en-US" i="0" dirty="0"/>
          </a:p>
          <a:p>
            <a:r>
              <a:rPr lang="en-US" i="0" dirty="0"/>
              <a:t>Arriving at a workable definition was challenging because both “quality” and “mental health” mean so many things to different people.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consultation with health professionals and people with lived and living experience (including both patients and caregivers), it arrived at the following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a:t>Quality mental health care is </a:t>
            </a:r>
            <a:r>
              <a:rPr lang="en-CA" sz="1200" b="1" i="0" dirty="0"/>
              <a:t>accessible</a:t>
            </a:r>
            <a:r>
              <a:rPr lang="en-CA" sz="1200" i="0" dirty="0"/>
              <a:t>, </a:t>
            </a:r>
            <a:r>
              <a:rPr lang="en-CA" sz="1200" b="1" i="0" dirty="0"/>
              <a:t>appropriate</a:t>
            </a:r>
            <a:r>
              <a:rPr lang="en-CA" sz="1200" i="0" dirty="0"/>
              <a:t>, promotes </a:t>
            </a:r>
            <a:r>
              <a:rPr lang="en-CA" sz="1200" b="1" i="0" dirty="0"/>
              <a:t>continuous learning and improvement</a:t>
            </a:r>
            <a:r>
              <a:rPr lang="en-CA" sz="1200" i="0" dirty="0"/>
              <a:t>, is </a:t>
            </a:r>
            <a:r>
              <a:rPr lang="en-CA" sz="1200" b="1" i="0" dirty="0"/>
              <a:t>integrated</a:t>
            </a:r>
            <a:r>
              <a:rPr lang="en-CA" sz="1200" i="0" dirty="0"/>
              <a:t>, </a:t>
            </a:r>
            <a:r>
              <a:rPr lang="en-CA" sz="1200" b="1" i="0" dirty="0"/>
              <a:t>people-centred</a:t>
            </a:r>
            <a:r>
              <a:rPr lang="en-CA" sz="1200" i="0" dirty="0"/>
              <a:t>, </a:t>
            </a:r>
            <a:r>
              <a:rPr lang="en-CA" sz="1200" b="1" i="0" dirty="0"/>
              <a:t>recovery-oriented</a:t>
            </a:r>
            <a:r>
              <a:rPr lang="en-CA" sz="1200" i="0" dirty="0"/>
              <a:t>, </a:t>
            </a:r>
            <a:r>
              <a:rPr lang="en-CA" sz="1200" b="1" i="0" dirty="0"/>
              <a:t>safe</a:t>
            </a:r>
            <a:r>
              <a:rPr lang="en-CA" sz="1200" i="0" dirty="0"/>
              <a:t>, </a:t>
            </a:r>
            <a:r>
              <a:rPr lang="en-CA" sz="1200" b="1" i="0" dirty="0"/>
              <a:t>stigma-free</a:t>
            </a:r>
            <a:r>
              <a:rPr lang="en-CA" sz="1200" i="0" dirty="0"/>
              <a:t> and </a:t>
            </a:r>
            <a:r>
              <a:rPr lang="en-CA" sz="1200" b="1" i="0" dirty="0"/>
              <a:t>inclusive</a:t>
            </a:r>
            <a:r>
              <a:rPr lang="en-CA" sz="1200" i="0" dirty="0"/>
              <a:t>, </a:t>
            </a:r>
            <a:r>
              <a:rPr lang="en-CA" sz="1200" b="1" i="0" dirty="0"/>
              <a:t>trauma-informed</a:t>
            </a:r>
            <a:r>
              <a:rPr lang="en-CA" sz="1200" i="0" dirty="0"/>
              <a:t>, and ensures providers have a </a:t>
            </a:r>
            <a:r>
              <a:rPr lang="en-CA" sz="1200" b="1" i="0" dirty="0"/>
              <a:t>safe and comfortable workplace</a:t>
            </a:r>
            <a:r>
              <a:rPr lang="en-CA" sz="1200" i="0" dirty="0"/>
              <a:t> environment.</a:t>
            </a:r>
          </a:p>
          <a:p>
            <a:endParaRPr lang="en-US" i="0" dirty="0"/>
          </a:p>
          <a:p>
            <a:r>
              <a:rPr lang="en-US" i="0" dirty="0"/>
              <a:t>This definition forms the basis for the Quality Mental Health Care Framework.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10672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Developing the Framework is one of the Network’s major initiatives.</a:t>
            </a:r>
          </a:p>
          <a:p>
            <a:endParaRPr lang="en-US" i="0" dirty="0"/>
          </a:p>
          <a:p>
            <a:r>
              <a:rPr lang="en-US" i="0" dirty="0"/>
              <a:t>It started with an </a:t>
            </a:r>
            <a:r>
              <a:rPr lang="en-US" b="1" i="0" dirty="0"/>
              <a:t>environmental scan </a:t>
            </a:r>
            <a:r>
              <a:rPr lang="en-US" i="0" dirty="0"/>
              <a:t>to look at existing provincial, territorial, national and international health-care frameworks. This resulted in identifying </a:t>
            </a:r>
            <a:r>
              <a:rPr lang="en-US" b="1" i="0" dirty="0"/>
              <a:t>14 frameworks </a:t>
            </a:r>
            <a:r>
              <a:rPr lang="en-US" i="0" dirty="0"/>
              <a:t>for closer review and analysis.</a:t>
            </a:r>
          </a:p>
          <a:p>
            <a:endParaRPr lang="en-US" i="0" dirty="0"/>
          </a:p>
          <a:p>
            <a:r>
              <a:rPr lang="en-US" i="0" dirty="0"/>
              <a:t>Next was a series of </a:t>
            </a:r>
            <a:r>
              <a:rPr lang="en-US" b="1" i="0" dirty="0"/>
              <a:t>interviews with 20 key informants</a:t>
            </a:r>
            <a:r>
              <a:rPr lang="en-US" i="0" dirty="0"/>
              <a:t>, including health professionals from across Canada with experience in mental health care. They were asked four primary questions:</a:t>
            </a:r>
          </a:p>
          <a:p>
            <a:endParaRPr lang="en-US" i="0" dirty="0"/>
          </a:p>
          <a:p>
            <a:pPr marL="228600" indent="-228600">
              <a:buAutoNum type="arabicPeriod"/>
            </a:pPr>
            <a:r>
              <a:rPr lang="en-US" i="0" dirty="0"/>
              <a:t>What existing quality care frameworks would be helpful in developing a framework for quality mental health care?</a:t>
            </a:r>
          </a:p>
          <a:p>
            <a:pPr marL="228600" indent="-228600">
              <a:buAutoNum type="arabicPeriod"/>
            </a:pPr>
            <a:r>
              <a:rPr lang="en-US" i="0" dirty="0"/>
              <a:t>What quality dimensions common to these frameworks would apply to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words and/or concepts come to mind when you think of quality mental health care?</a:t>
            </a:r>
          </a:p>
          <a:p>
            <a:pPr marL="0" indent="0">
              <a:buNone/>
            </a:pPr>
            <a:endParaRPr lang="en-US" i="0" dirty="0"/>
          </a:p>
          <a:p>
            <a:pPr marL="0" indent="0">
              <a:buNone/>
            </a:pPr>
            <a:r>
              <a:rPr lang="en-US" i="0" dirty="0"/>
              <a:t>An analysis of the responses led to adding </a:t>
            </a:r>
            <a:r>
              <a:rPr lang="en-US" b="1" i="0" dirty="0"/>
              <a:t>seven more frameworks </a:t>
            </a:r>
            <a:r>
              <a:rPr lang="en-US" i="0" dirty="0"/>
              <a:t>to the reference collection and developing an </a:t>
            </a:r>
            <a:r>
              <a:rPr lang="en-US" b="1" i="0" dirty="0"/>
              <a:t>initial draft of the Framework</a:t>
            </a:r>
            <a:r>
              <a:rPr lang="en-US" i="0" dirty="0"/>
              <a:t>.</a:t>
            </a:r>
          </a:p>
          <a:p>
            <a:pPr marL="0" indent="0">
              <a:buNone/>
            </a:pPr>
            <a:endParaRPr lang="en-US" i="0" dirty="0"/>
          </a:p>
          <a:p>
            <a:pPr marL="0" indent="0">
              <a:buNone/>
            </a:pPr>
            <a:r>
              <a:rPr lang="en-US" b="1" i="0" dirty="0"/>
              <a:t>The next step involved three focus groups with people who have lived and living experience</a:t>
            </a:r>
            <a:r>
              <a:rPr lang="en-US" i="0" dirty="0"/>
              <a:t>. After sharing the draft </a:t>
            </a:r>
            <a:r>
              <a:rPr lang="en-US" i="0" strike="noStrike" dirty="0"/>
              <a:t>F</a:t>
            </a:r>
            <a:r>
              <a:rPr lang="en-US" i="0" dirty="0"/>
              <a:t>ramework with these groups, each was asked three primary questions:</a:t>
            </a:r>
          </a:p>
          <a:p>
            <a:pPr marL="0" indent="0">
              <a:buNone/>
            </a:pPr>
            <a:endParaRPr lang="en-US" i="0" dirty="0"/>
          </a:p>
          <a:p>
            <a:pPr marL="228600" indent="-228600">
              <a:buAutoNum type="arabicPeriod"/>
            </a:pPr>
            <a:r>
              <a:rPr lang="en-US" i="0" dirty="0"/>
              <a:t>What words and/or concepts come to mind when you think of quality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gaps, if any, need to be addressed in the framework? Are there dimensions in the framework that should be reworked or eliminated?</a:t>
            </a:r>
          </a:p>
          <a:p>
            <a:pPr marL="0" indent="0">
              <a:buNone/>
            </a:pPr>
            <a:endParaRPr lang="en-US" i="0" dirty="0"/>
          </a:p>
          <a:p>
            <a:pPr marL="0" indent="0">
              <a:buNone/>
            </a:pPr>
            <a:r>
              <a:rPr lang="en-US" i="0" dirty="0"/>
              <a:t>Based on the recommendations of the focus groups, the Network revised and developed the final Quality Mental Health Care </a:t>
            </a:r>
            <a:r>
              <a:rPr lang="en-US" i="0" strike="noStrike" dirty="0"/>
              <a:t>F</a:t>
            </a:r>
            <a:r>
              <a:rPr lang="en-US" i="0" dirty="0"/>
              <a:t>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59543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Quality Mental Health Care Framework is a </a:t>
            </a:r>
            <a:r>
              <a:rPr lang="en-US" b="1" i="0" dirty="0"/>
              <a:t>set of 10 dimensions </a:t>
            </a:r>
            <a:r>
              <a:rPr lang="en-US" i="0" dirty="0"/>
              <a:t>encompassing quality mental health care that can be applied to any health care </a:t>
            </a:r>
            <a:r>
              <a:rPr lang="en-US" i="0" strike="noStrike" dirty="0">
                <a:effectLst/>
              </a:rPr>
              <a:t>organization. It seeks </a:t>
            </a:r>
            <a:r>
              <a:rPr lang="en-US" i="0" dirty="0"/>
              <a:t>to ensure that the care being provided </a:t>
            </a:r>
            <a:r>
              <a:rPr lang="en-US" b="1" i="0" dirty="0"/>
              <a:t>meets the needs of recipients</a:t>
            </a:r>
            <a:r>
              <a:rPr lang="en-US" i="0" dirty="0"/>
              <a:t> while supporting a healthy </a:t>
            </a:r>
            <a:r>
              <a:rPr lang="en-US" b="1" i="0" dirty="0"/>
              <a:t>work-life environment for providers</a:t>
            </a:r>
            <a:r>
              <a:rPr lang="en-US" i="0" dirty="0"/>
              <a:t>.</a:t>
            </a:r>
          </a:p>
          <a:p>
            <a:endParaRPr lang="en-US" i="0" dirty="0"/>
          </a:p>
          <a:p>
            <a:r>
              <a:rPr lang="en-US" i="0" dirty="0"/>
              <a:t>I</a:t>
            </a:r>
            <a:r>
              <a:rPr lang="en-US" i="0" strike="noStrike" dirty="0"/>
              <a:t>n</a:t>
            </a:r>
            <a:r>
              <a:rPr lang="en-US" i="0" dirty="0"/>
              <a:t> build</a:t>
            </a:r>
            <a:r>
              <a:rPr lang="en-US" i="0" strike="noStrike" dirty="0"/>
              <a:t>ing</a:t>
            </a:r>
            <a:r>
              <a:rPr lang="en-US" i="0" dirty="0"/>
              <a:t> on the definition of “quality mental health care</a:t>
            </a:r>
            <a:r>
              <a:rPr lang="en-US" i="0" strike="noStrike" dirty="0"/>
              <a:t>”,</a:t>
            </a:r>
            <a:r>
              <a:rPr lang="en-US" i="0" dirty="0"/>
              <a:t> it offers a framework health-care organizations can use to assess the care they’re providing. </a:t>
            </a:r>
          </a:p>
          <a:p>
            <a:endParaRPr lang="en-US" i="0" dirty="0"/>
          </a:p>
          <a:p>
            <a:r>
              <a:rPr lang="en-US" i="0" dirty="0"/>
              <a:t>Developed in consultation with health</a:t>
            </a:r>
            <a:r>
              <a:rPr lang="en-US" i="0" strike="noStrike" dirty="0"/>
              <a:t>-</a:t>
            </a:r>
            <a:r>
              <a:rPr lang="en-US" i="0" dirty="0"/>
              <a:t>care providers and people with lived and living experience, it also seeks to ensure that </a:t>
            </a:r>
            <a:r>
              <a:rPr lang="en-US" b="1" i="0" dirty="0"/>
              <a:t>anyone accessing mental health services receives a high standard of care </a:t>
            </a:r>
            <a:r>
              <a:rPr lang="en-US" i="0" dirty="0"/>
              <a:t>that supports progress toward their recovery goals.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27968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first dimension of quality mental health care is </a:t>
            </a:r>
            <a:r>
              <a:rPr lang="en-US" b="1" i="0" dirty="0"/>
              <a:t>accessibility</a:t>
            </a:r>
            <a:r>
              <a:rPr lang="en-US" i="0" dirty="0"/>
              <a:t>. All clients should have timely and equitable access to care across the continuum. Care is most effective when it promotes prevention and early intervention and supports community-based interventions.</a:t>
            </a:r>
          </a:p>
          <a:p>
            <a:endParaRPr lang="en-US" dirty="0"/>
          </a:p>
          <a:p>
            <a:r>
              <a:rPr lang="en-US" i="1" dirty="0"/>
              <a:t>Example: E-mental health services can help clients access care even if they’re not located near a provider’s office or clinic.</a:t>
            </a:r>
          </a:p>
          <a:p>
            <a:endParaRPr lang="en-US" dirty="0"/>
          </a:p>
          <a:p>
            <a:r>
              <a:rPr lang="en-US" i="0" dirty="0"/>
              <a:t>Second is </a:t>
            </a:r>
            <a:r>
              <a:rPr lang="en-US" b="1" i="0" dirty="0"/>
              <a:t>appropriateness</a:t>
            </a:r>
            <a:r>
              <a:rPr lang="en-US" i="0" dirty="0"/>
              <a:t>. All care should be evidence informed and be provided by culturally competent staff.</a:t>
            </a:r>
          </a:p>
          <a:p>
            <a:endParaRPr lang="en-US" dirty="0"/>
          </a:p>
          <a:p>
            <a:r>
              <a:rPr lang="en-US" i="1" dirty="0"/>
              <a:t>Example: Canada’s population is extremely diverse, and services that are appropriate for one group may not be culturally appropriate for another. With cultural competency and tailored services, all clients can receive care that meets their needs.</a:t>
            </a:r>
          </a:p>
          <a:p>
            <a:endParaRPr lang="en-US" dirty="0"/>
          </a:p>
          <a:p>
            <a:r>
              <a:rPr lang="en-US" i="0" dirty="0"/>
              <a:t>Next is </a:t>
            </a:r>
            <a:r>
              <a:rPr lang="en-US" b="1" i="0" dirty="0"/>
              <a:t>continuous learning and improvement</a:t>
            </a:r>
            <a:r>
              <a:rPr lang="en-US" i="0" dirty="0"/>
              <a:t>. When organizations and colleagues share knowledge and encourage and support innovative care, they build their capacity to enhance quality care.</a:t>
            </a:r>
          </a:p>
          <a:p>
            <a:endParaRPr lang="en-US" dirty="0"/>
          </a:p>
          <a:p>
            <a:r>
              <a:rPr lang="en-US" i="1" dirty="0"/>
              <a:t>Example: Evidence is always evolving as scientific knowledge advances. Continuous learning programs such as </a:t>
            </a:r>
            <a:r>
              <a:rPr lang="en-US" i="1" dirty="0" err="1"/>
              <a:t>HealthCareCAN’s</a:t>
            </a:r>
            <a:r>
              <a:rPr lang="en-US" i="1" dirty="0"/>
              <a:t> CHA Learning platform can help ensure that service providers are always working with the latest evidence.</a:t>
            </a:r>
          </a:p>
          <a:p>
            <a:endParaRPr lang="en-US" dirty="0"/>
          </a:p>
          <a:p>
            <a:r>
              <a:rPr lang="en-US" i="0" dirty="0"/>
              <a:t>The fourth dimension is </a:t>
            </a:r>
            <a:r>
              <a:rPr lang="en-US" b="1" i="0" dirty="0"/>
              <a:t>integration</a:t>
            </a:r>
            <a:r>
              <a:rPr lang="en-US" i="0" dirty="0"/>
              <a:t>. Care should be uninterrupted across the continuum, and transitions into community settings should be smooth. Ideally, a client’s family or other support system will be involved with all aspects of care. Where possible, mental health care services can be integrated with services that address social determinants of health.</a:t>
            </a:r>
          </a:p>
          <a:p>
            <a:endParaRPr lang="en-US" dirty="0"/>
          </a:p>
          <a:p>
            <a:r>
              <a:rPr lang="en-US" i="1" dirty="0"/>
              <a:t>Example: Clients who have been involved with the criminal justice system often continue to face additional barriers to health and recovery, such as difficulty accessing housing and employment. Integrated services work to address all related social determinants of health.</a:t>
            </a:r>
          </a:p>
          <a:p>
            <a:endParaRPr lang="en-US" dirty="0"/>
          </a:p>
          <a:p>
            <a:r>
              <a:rPr lang="en-US" i="0" dirty="0"/>
              <a:t>Next is being </a:t>
            </a:r>
            <a:r>
              <a:rPr lang="en-US" b="1" i="0" dirty="0"/>
              <a:t>people-centred</a:t>
            </a:r>
            <a:r>
              <a:rPr lang="en-US" i="0" dirty="0"/>
              <a:t>. High-quality care is focused on and organized around the health needs and expectations of the people and communities receiving services –  not on disease.</a:t>
            </a:r>
          </a:p>
          <a:p>
            <a:endParaRPr lang="en-US" dirty="0"/>
          </a:p>
          <a:p>
            <a:r>
              <a:rPr lang="en-US" i="1" dirty="0"/>
              <a:t>Example: People with mental illness are more than their illness</a:t>
            </a:r>
            <a:r>
              <a:rPr lang="en-US" i="1" strike="noStrike" dirty="0"/>
              <a:t>.</a:t>
            </a:r>
            <a:r>
              <a:rPr lang="en-US" i="1" dirty="0"/>
              <a:t> Their care needs account for their needs as a person, rather than focusing exclusively on clinical symptoms and diagnoses.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49068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sixth dimension calls for quality mental health care to be </a:t>
            </a:r>
            <a:r>
              <a:rPr lang="en-US" b="1" i="0" dirty="0"/>
              <a:t>recovery oriented</a:t>
            </a:r>
            <a:r>
              <a:rPr lang="en-US" i="0" dirty="0"/>
              <a:t>. High-quality care supports people in liv</a:t>
            </a:r>
            <a:r>
              <a:rPr lang="en-US" b="0" i="0" dirty="0"/>
              <a:t>ing</a:t>
            </a:r>
            <a:r>
              <a:rPr lang="en-US" i="0" dirty="0"/>
              <a:t> satisfying, hopeful, and meaningful lives, regardless of any ongoing limitations related to mental health problems or illnesses.</a:t>
            </a:r>
          </a:p>
          <a:p>
            <a:endParaRPr lang="en-US" dirty="0"/>
          </a:p>
          <a:p>
            <a:r>
              <a:rPr lang="en-US" i="1" dirty="0"/>
              <a:t>Example: Instead of imposing treatment plan</a:t>
            </a:r>
            <a:r>
              <a:rPr lang="en-US" i="1" u="none" dirty="0"/>
              <a:t>s</a:t>
            </a:r>
            <a:r>
              <a:rPr lang="en-US" i="1" dirty="0"/>
              <a:t> on clients, in recovery-oriented practice service providers and clients work together to create plans based on service users’ own goals.</a:t>
            </a:r>
          </a:p>
          <a:p>
            <a:endParaRPr lang="en-US" dirty="0"/>
          </a:p>
          <a:p>
            <a:r>
              <a:rPr lang="en-US" i="0" dirty="0"/>
              <a:t>The seventh dimension is </a:t>
            </a:r>
            <a:r>
              <a:rPr lang="en-US" b="1" i="0" dirty="0"/>
              <a:t>safety</a:t>
            </a:r>
            <a:r>
              <a:rPr lang="en-US" i="0" dirty="0"/>
              <a:t>. Keep clients and providers safe from preventable harm. Care should be culturally safe across the continuum for all individuals and communities.</a:t>
            </a:r>
          </a:p>
          <a:p>
            <a:endParaRPr lang="en-US" dirty="0"/>
          </a:p>
          <a:p>
            <a:r>
              <a:rPr lang="en-US" i="1" dirty="0"/>
              <a:t>Example: When mental illness intersects with other human characteristics that are subject to marginalization, the effects of both can multiply. Delivering care through anti-racism, anti-oppression frameworks can help ensure the safety of all clients.</a:t>
            </a:r>
          </a:p>
          <a:p>
            <a:endParaRPr lang="en-US" dirty="0"/>
          </a:p>
          <a:p>
            <a:r>
              <a:rPr lang="en-US" i="0" dirty="0"/>
              <a:t>Next is </a:t>
            </a:r>
            <a:r>
              <a:rPr lang="en-US" b="1" i="0" dirty="0"/>
              <a:t>inclusivity and the absence of stigma</a:t>
            </a:r>
            <a:r>
              <a:rPr lang="en-US" i="0" dirty="0"/>
              <a:t>. High-quality care addresses multiple layers of stigma (individual, interpersonal, intersectoral and structural) and</a:t>
            </a:r>
            <a:r>
              <a:rPr lang="en-US" i="0" strike="noStrike" dirty="0"/>
              <a:t> </a:t>
            </a:r>
            <a:r>
              <a:rPr lang="en-US" i="0" dirty="0"/>
              <a:t>prevents stigmatizing practices in mental health care. In a stigma-free environment, health-care providers can be comfortable coming forward at work with their own mental health problems and illnesses. Organizations and providers need to support those who have experienced stigma and discrimination and help all individuals feel respected and valued.</a:t>
            </a:r>
          </a:p>
          <a:p>
            <a:endParaRPr lang="en-US" dirty="0"/>
          </a:p>
          <a:p>
            <a:r>
              <a:rPr lang="en-US" i="1" dirty="0"/>
              <a:t>Example: When clients are dismissed or treated poorly due to mental illness, they are less likely to seek or receive the care they need. Taking action to address all forms of stigma is one of the most important ways to improve care.</a:t>
            </a:r>
          </a:p>
          <a:p>
            <a:endParaRPr lang="en-US" dirty="0"/>
          </a:p>
          <a:p>
            <a:r>
              <a:rPr lang="en-US" i="0" strike="noStrike" dirty="0"/>
              <a:t>The ninth dimension is </a:t>
            </a:r>
            <a:r>
              <a:rPr lang="en-US" b="1" i="0" dirty="0"/>
              <a:t>trauma-informed care</a:t>
            </a:r>
            <a:r>
              <a:rPr lang="en-US" i="0" dirty="0"/>
              <a:t>. All care should be provided while recognizing and understanding the impacts of trauma and violence on individuals receiving mental health care services.</a:t>
            </a:r>
          </a:p>
          <a:p>
            <a:endParaRPr lang="en-US" dirty="0"/>
          </a:p>
          <a:p>
            <a:r>
              <a:rPr lang="en-US" i="1" dirty="0"/>
              <a:t>Example: Mental illness is often accompanied by a history of trauma, so organizations must protect clients from re-traumatization by ensuring that all care is delivered using a trauma-informed lens.</a:t>
            </a:r>
          </a:p>
          <a:p>
            <a:endParaRPr lang="en-US" dirty="0"/>
          </a:p>
          <a:p>
            <a:r>
              <a:rPr lang="en-US" dirty="0"/>
              <a:t>The final dimension of quality mental health care is the </a:t>
            </a:r>
            <a:r>
              <a:rPr lang="en-US" b="1" dirty="0"/>
              <a:t>work-life environment</a:t>
            </a:r>
            <a:r>
              <a:rPr lang="en-US" dirty="0"/>
              <a:t>. A healthy workplace environment supports provider wellness and promotes psychological safety.</a:t>
            </a:r>
          </a:p>
          <a:p>
            <a:endParaRPr lang="en-US" dirty="0"/>
          </a:p>
          <a:p>
            <a:r>
              <a:rPr lang="en-US" i="1" dirty="0"/>
              <a:t>Example: Adopting the National Standard of Canada for Psychological Health and Safety in the Workplace is an effective way to promote a work environment that keeps staff healthy.</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07540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4497" y="4573090"/>
            <a:ext cx="2481866" cy="939800"/>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69648" y="4230535"/>
            <a:ext cx="1475054" cy="2033621"/>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4"/>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C354-F3D6-43F7-A293-B9A1B4287048}"/>
              </a:ext>
            </a:extLst>
          </p:cNvPr>
          <p:cNvSpPr>
            <a:spLocks noGrp="1"/>
          </p:cNvSpPr>
          <p:nvPr>
            <p:ph type="title" hasCustomPrompt="1"/>
          </p:nvPr>
        </p:nvSpPr>
        <p:spPr/>
        <p:txBody>
          <a:bodyPr/>
          <a:lstStyle>
            <a:lvl1pPr>
              <a:defRPr/>
            </a:lvl1pPr>
          </a:lstStyle>
          <a:p>
            <a:r>
              <a:rPr lang="en-US" dirty="0"/>
              <a:t>Test </a:t>
            </a:r>
          </a:p>
        </p:txBody>
      </p:sp>
      <p:sp>
        <p:nvSpPr>
          <p:cNvPr id="3" name="Date Placeholder 2">
            <a:extLst>
              <a:ext uri="{FF2B5EF4-FFF2-40B4-BE49-F238E27FC236}">
                <a16:creationId xmlns:a16="http://schemas.microsoft.com/office/drawing/2014/main" id="{7D5656A6-2CEE-4B5F-A32C-521BCFA3701D}"/>
              </a:ext>
            </a:extLst>
          </p:cNvPr>
          <p:cNvSpPr>
            <a:spLocks noGrp="1"/>
          </p:cNvSpPr>
          <p:nvPr>
            <p:ph type="dt" sz="half" idx="10"/>
          </p:nvPr>
        </p:nvSpPr>
        <p:spPr/>
        <p:txBody>
          <a:bodyPr/>
          <a:lstStyle/>
          <a:p>
            <a:fld id="{54DC4CFD-4E19-0E41-A579-FF282FCD936E}" type="datetimeFigureOut">
              <a:rPr lang="en-US" smtClean="0"/>
              <a:t>3/31/2022</a:t>
            </a:fld>
            <a:endParaRPr lang="en-US"/>
          </a:p>
        </p:txBody>
      </p:sp>
      <p:sp>
        <p:nvSpPr>
          <p:cNvPr id="4" name="Footer Placeholder 3">
            <a:extLst>
              <a:ext uri="{FF2B5EF4-FFF2-40B4-BE49-F238E27FC236}">
                <a16:creationId xmlns:a16="http://schemas.microsoft.com/office/drawing/2014/main" id="{915540C4-AE75-4F20-8E80-5FD671B7C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78E4F-3A6B-4D52-9AC8-23AE4F9080D4}"/>
              </a:ext>
            </a:extLst>
          </p:cNvPr>
          <p:cNvSpPr>
            <a:spLocks noGrp="1"/>
          </p:cNvSpPr>
          <p:nvPr>
            <p:ph type="sldNum" sz="quarter" idx="12"/>
          </p:nvPr>
        </p:nvSpPr>
        <p:spPr/>
        <p:txBody>
          <a:bodyPr/>
          <a:lstStyle/>
          <a:p>
            <a:fld id="{24918DF5-64B3-0546-A12F-B1112C9BD20D}" type="slidenum">
              <a:rPr lang="en-US" smtClean="0"/>
              <a:t>‹#›</a:t>
            </a:fld>
            <a:endParaRPr lang="en-US"/>
          </a:p>
        </p:txBody>
      </p:sp>
      <p:pic>
        <p:nvPicPr>
          <p:cNvPr id="6" name="Picture 5">
            <a:extLst>
              <a:ext uri="{FF2B5EF4-FFF2-40B4-BE49-F238E27FC236}">
                <a16:creationId xmlns:a16="http://schemas.microsoft.com/office/drawing/2014/main" id="{5BFB1B58-BE6D-4396-8947-7ABA4E4388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35269" y="5957064"/>
            <a:ext cx="1579367" cy="598054"/>
          </a:xfrm>
          <a:prstGeom prst="rect">
            <a:avLst/>
          </a:prstGeom>
        </p:spPr>
      </p:pic>
      <p:pic>
        <p:nvPicPr>
          <p:cNvPr id="7" name="Picture 6">
            <a:extLst>
              <a:ext uri="{FF2B5EF4-FFF2-40B4-BE49-F238E27FC236}">
                <a16:creationId xmlns:a16="http://schemas.microsoft.com/office/drawing/2014/main" id="{6E83FE3E-87E7-4987-B538-C5B9D0F81281}"/>
              </a:ext>
            </a:extLst>
          </p:cNvPr>
          <p:cNvPicPr>
            <a:picLocks noChangeAspect="1"/>
          </p:cNvPicPr>
          <p:nvPr userDrawn="1"/>
        </p:nvPicPr>
        <p:blipFill>
          <a:blip r:embed="rId3"/>
          <a:stretch>
            <a:fillRect/>
          </a:stretch>
        </p:blipFill>
        <p:spPr>
          <a:xfrm>
            <a:off x="9534525" y="6131601"/>
            <a:ext cx="2057400" cy="456524"/>
          </a:xfrm>
          <a:prstGeom prst="rect">
            <a:avLst/>
          </a:prstGeom>
        </p:spPr>
      </p:pic>
    </p:spTree>
    <p:extLst>
      <p:ext uri="{BB962C8B-B14F-4D97-AF65-F5344CB8AC3E}">
        <p14:creationId xmlns:p14="http://schemas.microsoft.com/office/powerpoint/2010/main" val="70925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3/31/2022</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alhealthcommission.ca/quality-mental-health-care-networ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mentalhealthcommission.ca/what-we-do/e-mental-health/" TargetMode="External"/><Relationship Id="rId4" Type="http://schemas.openxmlformats.org/officeDocument/2006/relationships/hyperlink" Target="https://mentalhealthcommission.ca/resource/preventing-and-managing-concurrent-mental-and-physical-conditio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mentalhealthcommission.ca/what-we-do/mental-health-and-the-justice-system/" TargetMode="External"/><Relationship Id="rId3" Type="http://schemas.openxmlformats.org/officeDocument/2006/relationships/hyperlink" Target="https://mentalhealthcommission.ca/expanding-access-to-counselling-psychotherapy-and-psychological-services/" TargetMode="External"/><Relationship Id="rId7" Type="http://schemas.openxmlformats.org/officeDocument/2006/relationships/hyperlink" Target="https://mentalhealthcommission.ca/what-we-do/caregiv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mentalhealthcommission.ca/what-we-do/older-adults/" TargetMode="External"/><Relationship Id="rId11" Type="http://schemas.openxmlformats.org/officeDocument/2006/relationships/hyperlink" Target="https://mentalhealthcommission.ca/recovery/" TargetMode="External"/><Relationship Id="rId5" Type="http://schemas.openxmlformats.org/officeDocument/2006/relationships/hyperlink" Target="https://mentalhealthcommission.ca/what-we-do/children-and-youth/" TargetMode="External"/><Relationship Id="rId10" Type="http://schemas.openxmlformats.org/officeDocument/2006/relationships/hyperlink" Target="https://mentalhealthcommission.ca/what-we-do/diversity/" TargetMode="External"/><Relationship Id="rId4" Type="http://schemas.openxmlformats.org/officeDocument/2006/relationships/hyperlink" Target="https://mentalhealthcommission.ca/what-we-do/access/" TargetMode="External"/><Relationship Id="rId9" Type="http://schemas.openxmlformats.org/officeDocument/2006/relationships/hyperlink" Target="https://mentalhealthcommission.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mentalhealthcommission.ca/structural-stigma/" TargetMode="External"/><Relationship Id="rId7" Type="http://schemas.openxmlformats.org/officeDocument/2006/relationships/hyperlink" Target="https://mentalhealthcommission.ca/what-we-do/workplace/workplace-healthcar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theworkingmind.ca/working-mind-healthcare" TargetMode="External"/><Relationship Id="rId5" Type="http://schemas.openxmlformats.org/officeDocument/2006/relationships/hyperlink" Target="https://mentalhealthcommission.ca/aspiring-workforce/" TargetMode="External"/><Relationship Id="rId4" Type="http://schemas.openxmlformats.org/officeDocument/2006/relationships/hyperlink" Target="https://www.camh.ca/en/education/continuing-education-programs-and-courses/continuing-education-directory/understanding-stigma" TargetMode="External"/><Relationship Id="rId9" Type="http://schemas.openxmlformats.org/officeDocument/2006/relationships/hyperlink" Target="https://mentalhealthcommission.ca/resource/mhcc-w2a-rainbow-youth-health-forum-repor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mentalhealthcommission.ca/resource/access-denied-how-mental-health-substance-use-related-structural-stigma-impacts-health-care-access/" TargetMode="External"/><Relationship Id="rId7" Type="http://schemas.openxmlformats.org/officeDocument/2006/relationships/hyperlink" Target="https://www.youtube.com/watch?v=Db6VZ5Fgy7w" TargetMode="External"/><Relationship Id="rId12" Type="http://schemas.openxmlformats.org/officeDocument/2006/relationships/hyperlink" Target="https://www.youtube.com/playlist?list=PL2NuAPXp8ohbUt1WW0ga4afMYMmRSr7WZ"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mentalhealthcommission.ca/resource/join-the-movement-advancing-psychological-health-and-safety-in-healthcare-settings/" TargetMode="External"/><Relationship Id="rId11" Type="http://schemas.openxmlformats.org/officeDocument/2006/relationships/hyperlink" Target="https://mentalhealthcommission.ca/resource/promoting-and-strengthening-post-secondary-student-mental-health/" TargetMode="External"/><Relationship Id="rId5" Type="http://schemas.openxmlformats.org/officeDocument/2006/relationships/hyperlink" Target="https://mentalhealthcommission.ca/resource/a-way-forward-how-we-can-dismantle-mental-health-and-or-substance-use-related-structural-stigma/" TargetMode="External"/><Relationship Id="rId10" Type="http://schemas.openxmlformats.org/officeDocument/2006/relationships/hyperlink" Target="https://mentalhealthcommission.ca/resource/food-for-thought-a-youth-perspective-on-recovery-oriented-practice/" TargetMode="External"/><Relationship Id="rId4" Type="http://schemas.openxmlformats.org/officeDocument/2006/relationships/hyperlink" Target="https://mentalhealthcommission.ca/resource/less-than-how-mental-health-and-or-substance-use-related-structural-stigma-impacts-quality-of-care/" TargetMode="External"/><Relationship Id="rId9" Type="http://schemas.openxmlformats.org/officeDocument/2006/relationships/hyperlink" Target="https://mentalhealthcommission.ca/expanding-access-to-counselling-psychotherapy-and-psychological-servic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tter for all &#10;&#10;Adopting the Quality Mental Health Care Framework ">
            <a:extLst>
              <a:ext uri="{FF2B5EF4-FFF2-40B4-BE49-F238E27FC236}">
                <a16:creationId xmlns:a16="http://schemas.microsoft.com/office/drawing/2014/main" id="{5695B63A-C827-4D5E-9DF2-FC8243A12D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ality in 10 dimensions &#10;The framework is a set of 10 dimensions encompassing quality mental health care that can be applied to any health-care organization &#10;&#10;Pie chart &#10;- Accessible &#10;- Appropriate &#10;- Continuous learning and improvement &#10;- Integrated &#10;- People-centred &#10;- Recovery-oriented &#10;- Safe &#10;- Stigma-free and inclusive &#10;- Trauma-informed &#10;- Work Life Environment ">
            <a:extLst>
              <a:ext uri="{FF2B5EF4-FFF2-40B4-BE49-F238E27FC236}">
                <a16:creationId xmlns:a16="http://schemas.microsoft.com/office/drawing/2014/main" id="{CF8E07E8-4134-47B0-BB06-738AB792A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3083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 detail: Dimensions 1-5 &#10;timeline&#10;Accessible &#10;Appropriate &#10;Continuous learning and improvement &#10;Integrated &#10;People centred &#10;&#10;">
            <a:extLst>
              <a:ext uri="{FF2B5EF4-FFF2-40B4-BE49-F238E27FC236}">
                <a16:creationId xmlns:a16="http://schemas.microsoft.com/office/drawing/2014/main" id="{244CD645-37F2-4844-894E-34C844CAD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83956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 detail: Dimensions 6-10&#10;Timeline&#10;Recovery oriented &#10;Safe &#10;Stigma-free and inclusive &#10;Trauma informed &#10;Work life environment &#10;">
            <a:extLst>
              <a:ext uri="{FF2B5EF4-FFF2-40B4-BE49-F238E27FC236}">
                <a16:creationId xmlns:a16="http://schemas.microsoft.com/office/drawing/2014/main" id="{D5CE056E-D540-40B8-BAD8-04DCC8CF4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28424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02FE76B-CE1A-42C0-8F33-ED0F64A98C10}"/>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Reaping the benefits</a:t>
            </a:r>
          </a:p>
        </p:txBody>
      </p:sp>
    </p:spTree>
    <p:extLst>
      <p:ext uri="{BB962C8B-B14F-4D97-AF65-F5344CB8AC3E}">
        <p14:creationId xmlns:p14="http://schemas.microsoft.com/office/powerpoint/2010/main" val="65391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People are just ready to think about [the] issues differently. ... We have a broader societal need to destigmatize mental illness within the country.&quot; &#10;- Interviewee MHCC, Champions and Changemakers participant ">
            <a:extLst>
              <a:ext uri="{FF2B5EF4-FFF2-40B4-BE49-F238E27FC236}">
                <a16:creationId xmlns:a16="http://schemas.microsoft.com/office/drawing/2014/main" id="{FA00D297-C5D3-4B43-B5ED-35892A992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49780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91E03B2-3EDF-4C92-868A-3D7877324D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pic>
        <p:nvPicPr>
          <p:cNvPr id="5" name="Picture 4">
            <a:extLst>
              <a:ext uri="{FF2B5EF4-FFF2-40B4-BE49-F238E27FC236}">
                <a16:creationId xmlns:a16="http://schemas.microsoft.com/office/drawing/2014/main" id="{EB0CE7B9-EDDD-44BA-B25F-A79DCCB501E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4758" y="2552213"/>
            <a:ext cx="3575463" cy="2721501"/>
          </a:xfrm>
          <a:prstGeom prst="rect">
            <a:avLst/>
          </a:prstGeom>
        </p:spPr>
      </p:pic>
    </p:spTree>
    <p:extLst>
      <p:ext uri="{BB962C8B-B14F-4D97-AF65-F5344CB8AC3E}">
        <p14:creationId xmlns:p14="http://schemas.microsoft.com/office/powerpoint/2010/main" val="84482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1924333" y="436728"/>
            <a:ext cx="9336869" cy="1587655"/>
          </a:xfrm>
        </p:spPr>
        <p:txBody>
          <a:bodyPr/>
          <a:lstStyle/>
          <a:p>
            <a:r>
              <a:rPr lang="en-US" dirty="0">
                <a:latin typeface="Lora" pitchFamily="2" charset="0"/>
              </a:rPr>
              <a:t>In their own words</a:t>
            </a:r>
          </a:p>
        </p:txBody>
      </p:sp>
      <p:pic>
        <p:nvPicPr>
          <p:cNvPr id="4" name="Picture 3" descr="Screencap of video titled &quot;Access denied&quot;.">
            <a:hlinkClick r:id="rId3"/>
            <a:extLst>
              <a:ext uri="{FF2B5EF4-FFF2-40B4-BE49-F238E27FC236}">
                <a16:creationId xmlns:a16="http://schemas.microsoft.com/office/drawing/2014/main" id="{C60D77F6-FA15-4B2F-9DC2-1E8D570C04C1}"/>
              </a:ext>
            </a:extLst>
          </p:cNvPr>
          <p:cNvPicPr>
            <a:picLocks noChangeAspect="1"/>
          </p:cNvPicPr>
          <p:nvPr/>
        </p:nvPicPr>
        <p:blipFill>
          <a:blip r:embed="rId4"/>
          <a:stretch>
            <a:fillRect/>
          </a:stretch>
        </p:blipFill>
        <p:spPr>
          <a:xfrm>
            <a:off x="2055581" y="1830615"/>
            <a:ext cx="7124974" cy="4001217"/>
          </a:xfrm>
          <a:prstGeom prst="rect">
            <a:avLst/>
          </a:prstGeom>
        </p:spPr>
      </p:pic>
      <p:sp>
        <p:nvSpPr>
          <p:cNvPr id="3" name="Isosceles Triangle 2">
            <a:extLst>
              <a:ext uri="{FF2B5EF4-FFF2-40B4-BE49-F238E27FC236}">
                <a16:creationId xmlns:a16="http://schemas.microsoft.com/office/drawing/2014/main" id="{99406E16-2D92-4204-99F8-F3C90C6954F5}"/>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14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nefits to service users &#10;The Framework helps service users recognize quality care through measurable dimensions, gives service users confidence that they'll be heard and treated without stigma, provides access to appropriate, trauma-informed integrated care ">
            <a:extLst>
              <a:ext uri="{FF2B5EF4-FFF2-40B4-BE49-F238E27FC236}">
                <a16:creationId xmlns:a16="http://schemas.microsoft.com/office/drawing/2014/main" id="{D98DFF7F-C975-4962-9754-48A8AB988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87559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2047164" y="423082"/>
            <a:ext cx="9306636" cy="1601302"/>
          </a:xfrm>
        </p:spPr>
        <p:txBody>
          <a:bodyPr/>
          <a:lstStyle/>
          <a:p>
            <a:r>
              <a:rPr lang="en-US" dirty="0">
                <a:latin typeface="Lora" pitchFamily="2" charset="0"/>
              </a:rPr>
              <a:t>In their own words</a:t>
            </a:r>
          </a:p>
        </p:txBody>
      </p:sp>
      <p:pic>
        <p:nvPicPr>
          <p:cNvPr id="4" name="Picture 3" descr="Screencap of video titled &quot;Rainbow Youth Health&quot;.">
            <a:hlinkClick r:id="rId3"/>
            <a:extLst>
              <a:ext uri="{FF2B5EF4-FFF2-40B4-BE49-F238E27FC236}">
                <a16:creationId xmlns:a16="http://schemas.microsoft.com/office/drawing/2014/main" id="{F8336549-6AD8-4799-8F6F-C99F22E8AB63}"/>
              </a:ext>
            </a:extLst>
          </p:cNvPr>
          <p:cNvPicPr>
            <a:picLocks noChangeAspect="1"/>
          </p:cNvPicPr>
          <p:nvPr/>
        </p:nvPicPr>
        <p:blipFill>
          <a:blip r:embed="rId4"/>
          <a:srcRect/>
          <a:stretch/>
        </p:blipFill>
        <p:spPr>
          <a:xfrm>
            <a:off x="2171569" y="2024383"/>
            <a:ext cx="7280444" cy="3672154"/>
          </a:xfrm>
          <a:prstGeom prst="rect">
            <a:avLst/>
          </a:prstGeom>
        </p:spPr>
      </p:pic>
      <p:sp>
        <p:nvSpPr>
          <p:cNvPr id="5" name="Isosceles Triangle 4">
            <a:extLst>
              <a:ext uri="{FF2B5EF4-FFF2-40B4-BE49-F238E27FC236}">
                <a16:creationId xmlns:a16="http://schemas.microsoft.com/office/drawing/2014/main" id="{94E516C6-E73D-429D-AC7C-0C39E055B5AF}"/>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18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Show...where it has worked and why it works and then you will be very successful.&quot; &#10;- Interviewee MHCC, Champions and Changemakers participant">
            <a:extLst>
              <a:ext uri="{FF2B5EF4-FFF2-40B4-BE49-F238E27FC236}">
                <a16:creationId xmlns:a16="http://schemas.microsoft.com/office/drawing/2014/main" id="{B31BA6A4-00CC-4612-B3CB-B4ADCDD95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68470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07A6C34-8D99-4660-B6CB-45A04B1AFA5E}"/>
              </a:ext>
            </a:extLst>
          </p:cNvPr>
          <p:cNvSpPr>
            <a:spLocks noGrp="1"/>
          </p:cNvSpPr>
          <p:nvPr>
            <p:ph type="title"/>
          </p:nvPr>
        </p:nvSpPr>
        <p:spPr>
          <a:xfrm>
            <a:off x="695325" y="1286160"/>
            <a:ext cx="8281250" cy="938420"/>
          </a:xfrm>
        </p:spPr>
        <p:txBody>
          <a:bodyPr>
            <a:normAutofit/>
          </a:bodyPr>
          <a:lstStyle/>
          <a:p>
            <a:r>
              <a:rPr lang="en-US" sz="4800" dirty="0">
                <a:latin typeface="Lora" pitchFamily="2" charset="0"/>
              </a:rPr>
              <a:t>A real and pressing need</a:t>
            </a:r>
          </a:p>
        </p:txBody>
      </p:sp>
    </p:spTree>
    <p:extLst>
      <p:ext uri="{BB962C8B-B14F-4D97-AF65-F5344CB8AC3E}">
        <p14:creationId xmlns:p14="http://schemas.microsoft.com/office/powerpoint/2010/main" val="227520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nefits to organizations &#10;&#10;The Framework helps boost productivity, decrease absenteeism and turnover, reduce errors, increase patient satisfaction, improve morale and relationships. ">
            <a:extLst>
              <a:ext uri="{FF2B5EF4-FFF2-40B4-BE49-F238E27FC236}">
                <a16:creationId xmlns:a16="http://schemas.microsoft.com/office/drawing/2014/main" id="{4EDF0F65-1AE0-4E3C-B4E3-DE1F3999F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5105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14D2395-06CE-456F-AB17-CD0C83C635CA}"/>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Resources to get you started </a:t>
            </a:r>
          </a:p>
        </p:txBody>
      </p:sp>
    </p:spTree>
    <p:extLst>
      <p:ext uri="{BB962C8B-B14F-4D97-AF65-F5344CB8AC3E}">
        <p14:creationId xmlns:p14="http://schemas.microsoft.com/office/powerpoint/2010/main" val="297867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a:t>
            </a:r>
          </a:p>
        </p:txBody>
      </p:sp>
      <p:sp>
        <p:nvSpPr>
          <p:cNvPr id="7" name="Content Placeholder 2" descr="Resources &#10;background, information, and guidance resources will help bring the Framework's 10 dimensions into health-care organizations ">
            <a:extLst>
              <a:ext uri="{FF2B5EF4-FFF2-40B4-BE49-F238E27FC236}">
                <a16:creationId xmlns:a16="http://schemas.microsoft.com/office/drawing/2014/main" id="{416D5242-729C-4B71-9DB9-1843A8F5FAE8}"/>
              </a:ext>
            </a:extLst>
          </p:cNvPr>
          <p:cNvSpPr txBox="1">
            <a:spLocks/>
          </p:cNvSpPr>
          <p:nvPr/>
        </p:nvSpPr>
        <p:spPr>
          <a:xfrm>
            <a:off x="838200" y="1833311"/>
            <a:ext cx="10515599" cy="456650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7600" dirty="0">
                <a:solidFill>
                  <a:srgbClr val="000000"/>
                </a:solidFill>
                <a:latin typeface="Lora" pitchFamily="2" charset="0"/>
              </a:rPr>
              <a:t>These background, information, and guidance resources will help bring the Framework’s 10 dimensions into health-care organizations</a:t>
            </a:r>
          </a:p>
          <a:p>
            <a:pPr marL="0" indent="0">
              <a:lnSpc>
                <a:spcPct val="120000"/>
              </a:lnSpc>
              <a:buNone/>
            </a:pPr>
            <a:endParaRPr lang="en-US" sz="7400" dirty="0">
              <a:solidFill>
                <a:srgbClr val="000000"/>
              </a:solidFill>
              <a:latin typeface="Lora" pitchFamily="2" charset="0"/>
            </a:endParaRPr>
          </a:p>
          <a:p>
            <a:pPr>
              <a:lnSpc>
                <a:spcPct val="120000"/>
              </a:lnSpc>
            </a:pPr>
            <a:r>
              <a:rPr lang="en-US" sz="11200" baseline="30000" dirty="0">
                <a:solidFill>
                  <a:srgbClr val="000000"/>
                </a:solidFill>
                <a:latin typeface="Lora" pitchFamily="2" charset="0"/>
                <a:hlinkClick r:id="rId3"/>
              </a:rPr>
              <a:t>The Quality Mental Health Care Network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Mental and physical health </a:t>
            </a:r>
          </a:p>
          <a:p>
            <a:pPr>
              <a:lnSpc>
                <a:spcPct val="120000"/>
              </a:lnSpc>
            </a:pPr>
            <a:r>
              <a:rPr lang="en-US" sz="11200" baseline="30000" dirty="0">
                <a:solidFill>
                  <a:srgbClr val="000000"/>
                </a:solidFill>
                <a:latin typeface="Lora" pitchFamily="2" charset="0"/>
                <a:hlinkClick r:id="rId4"/>
              </a:rPr>
              <a:t>Towards better mental and physical health: Preventing and managing concurrent mental and physical conditions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E-Mental Health </a:t>
            </a:r>
          </a:p>
          <a:p>
            <a:pPr>
              <a:lnSpc>
                <a:spcPct val="120000"/>
              </a:lnSpc>
            </a:pPr>
            <a:r>
              <a:rPr lang="en-US" sz="11200" baseline="30000" dirty="0">
                <a:solidFill>
                  <a:srgbClr val="000000"/>
                </a:solidFill>
                <a:latin typeface="Lora" pitchFamily="2" charset="0"/>
                <a:hlinkClick r:id="rId5"/>
              </a:rPr>
              <a:t>E-Mental Health </a:t>
            </a:r>
            <a:endParaRPr lang="en-US" sz="11200" baseline="300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5767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(cont’d): </a:t>
            </a:r>
          </a:p>
        </p:txBody>
      </p:sp>
      <p:sp>
        <p:nvSpPr>
          <p:cNvPr id="7" name="Content Placeholder 2" descr="Resources continued &#10;Access&#10;Specific populations &#10;Recovery and inclusiveness ">
            <a:extLst>
              <a:ext uri="{FF2B5EF4-FFF2-40B4-BE49-F238E27FC236}">
                <a16:creationId xmlns:a16="http://schemas.microsoft.com/office/drawing/2014/main" id="{416D5242-729C-4B71-9DB9-1843A8F5FAE8}"/>
              </a:ext>
            </a:extLst>
          </p:cNvPr>
          <p:cNvSpPr txBox="1">
            <a:spLocks/>
          </p:cNvSpPr>
          <p:nvPr/>
        </p:nvSpPr>
        <p:spPr>
          <a:xfrm>
            <a:off x="851847" y="1741557"/>
            <a:ext cx="10551533" cy="443127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rgbClr val="000000"/>
                </a:solidFill>
                <a:latin typeface="Lora" pitchFamily="2" charset="0"/>
              </a:rPr>
              <a:t>Access</a:t>
            </a:r>
            <a:r>
              <a:rPr lang="en-US" sz="3800" dirty="0">
                <a:solidFill>
                  <a:srgbClr val="000000"/>
                </a:solidFill>
                <a:latin typeface="Lora" pitchFamily="2" charset="0"/>
              </a:rPr>
              <a:t> </a:t>
            </a:r>
          </a:p>
          <a:p>
            <a:r>
              <a:rPr lang="en-US" sz="3800" dirty="0">
                <a:solidFill>
                  <a:srgbClr val="000000"/>
                </a:solidFill>
                <a:latin typeface="Lora" pitchFamily="2" charset="0"/>
                <a:hlinkClick r:id="rId3"/>
              </a:rPr>
              <a:t>Expanding access to counselling, psychotherapy, and psychological services </a:t>
            </a:r>
            <a:endParaRPr lang="en-US" sz="3800" dirty="0">
              <a:solidFill>
                <a:srgbClr val="000000"/>
              </a:solidFill>
              <a:latin typeface="Lora" pitchFamily="2" charset="0"/>
            </a:endParaRPr>
          </a:p>
          <a:p>
            <a:r>
              <a:rPr lang="en-US" sz="3800" dirty="0">
                <a:solidFill>
                  <a:srgbClr val="000000"/>
                </a:solidFill>
                <a:latin typeface="Lora" pitchFamily="2" charset="0"/>
                <a:hlinkClick r:id="rId4"/>
              </a:rPr>
              <a:t>Access to quality mental health care </a:t>
            </a:r>
            <a:endParaRPr lang="en-US" sz="3800" dirty="0">
              <a:solidFill>
                <a:srgbClr val="000000"/>
              </a:solidFill>
              <a:latin typeface="Lora" pitchFamily="2" charset="0"/>
            </a:endParaRPr>
          </a:p>
          <a:p>
            <a:pPr marL="0" indent="0">
              <a:buNone/>
            </a:pP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Specific populations </a:t>
            </a:r>
          </a:p>
          <a:p>
            <a:r>
              <a:rPr lang="en-US" sz="3800" dirty="0">
                <a:solidFill>
                  <a:srgbClr val="000000"/>
                </a:solidFill>
                <a:latin typeface="Lora" pitchFamily="2" charset="0"/>
                <a:hlinkClick r:id="rId5"/>
              </a:rPr>
              <a:t>Children and youth </a:t>
            </a:r>
            <a:endParaRPr lang="en-US" sz="3800" dirty="0">
              <a:solidFill>
                <a:srgbClr val="000000"/>
              </a:solidFill>
              <a:latin typeface="Lora" pitchFamily="2" charset="0"/>
            </a:endParaRPr>
          </a:p>
          <a:p>
            <a:r>
              <a:rPr lang="en-US" sz="3800" dirty="0">
                <a:solidFill>
                  <a:srgbClr val="000000"/>
                </a:solidFill>
                <a:latin typeface="Lora" pitchFamily="2" charset="0"/>
                <a:hlinkClick r:id="rId6"/>
              </a:rPr>
              <a:t>Older adults </a:t>
            </a:r>
            <a:endParaRPr lang="en-US" sz="3800" dirty="0">
              <a:solidFill>
                <a:srgbClr val="000000"/>
              </a:solidFill>
              <a:latin typeface="Lora" pitchFamily="2" charset="0"/>
            </a:endParaRPr>
          </a:p>
          <a:p>
            <a:r>
              <a:rPr lang="en-US" sz="3800" dirty="0">
                <a:solidFill>
                  <a:srgbClr val="000000"/>
                </a:solidFill>
                <a:latin typeface="Lora" pitchFamily="2" charset="0"/>
                <a:hlinkClick r:id="rId7"/>
              </a:rPr>
              <a:t>Caregiving </a:t>
            </a:r>
            <a:endParaRPr lang="en-US" sz="3800" dirty="0">
              <a:solidFill>
                <a:srgbClr val="000000"/>
              </a:solidFill>
              <a:latin typeface="Lora" pitchFamily="2" charset="0"/>
            </a:endParaRPr>
          </a:p>
          <a:p>
            <a:r>
              <a:rPr lang="en-US" sz="3800" dirty="0">
                <a:solidFill>
                  <a:srgbClr val="000000"/>
                </a:solidFill>
                <a:latin typeface="Lora" pitchFamily="2" charset="0"/>
                <a:hlinkClick r:id="rId8"/>
              </a:rPr>
              <a:t>Mental health and the justice system </a:t>
            </a:r>
            <a:endParaRPr lang="en-US" sz="3800" dirty="0">
              <a:solidFill>
                <a:srgbClr val="000000"/>
              </a:solidFill>
              <a:latin typeface="Lora" pitchFamily="2" charset="0"/>
            </a:endParaRPr>
          </a:p>
          <a:p>
            <a:r>
              <a:rPr lang="en-US" sz="3800" dirty="0">
                <a:solidFill>
                  <a:srgbClr val="000000"/>
                </a:solidFill>
                <a:latin typeface="Lora" pitchFamily="2" charset="0"/>
                <a:hlinkClick r:id="rId9"/>
              </a:rPr>
              <a:t>Creating safer spaces for 2SLGBTQ+ emerging adults in health care</a:t>
            </a:r>
          </a:p>
          <a:p>
            <a:pPr marL="0" indent="0">
              <a:buNone/>
            </a:pPr>
            <a:r>
              <a:rPr lang="en-US" sz="3800" dirty="0">
                <a:solidFill>
                  <a:srgbClr val="000000"/>
                </a:solidFill>
                <a:latin typeface="Lora" pitchFamily="2" charset="0"/>
                <a:hlinkClick r:id="rId9"/>
              </a:rPr>
              <a:t> </a:t>
            </a: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Recovery and inclusiveness </a:t>
            </a:r>
          </a:p>
          <a:p>
            <a:r>
              <a:rPr lang="en-US" sz="3800" dirty="0">
                <a:solidFill>
                  <a:srgbClr val="000000"/>
                </a:solidFill>
                <a:latin typeface="Lora" pitchFamily="2" charset="0"/>
                <a:hlinkClick r:id="rId10"/>
              </a:rPr>
              <a:t>Diversity </a:t>
            </a:r>
            <a:endParaRPr lang="en-US" sz="3800" dirty="0">
              <a:solidFill>
                <a:srgbClr val="000000"/>
              </a:solidFill>
              <a:latin typeface="Lora" pitchFamily="2" charset="0"/>
            </a:endParaRPr>
          </a:p>
          <a:p>
            <a:r>
              <a:rPr lang="en-US" sz="3800" dirty="0">
                <a:solidFill>
                  <a:srgbClr val="000000"/>
                </a:solidFill>
                <a:latin typeface="Lora" pitchFamily="2" charset="0"/>
                <a:hlinkClick r:id="rId11"/>
              </a:rPr>
              <a:t>Recovery</a:t>
            </a:r>
            <a:r>
              <a:rPr lang="en-US" sz="3800" dirty="0">
                <a:solidFill>
                  <a:srgbClr val="000000"/>
                </a:solidFill>
                <a:latin typeface="Lora" pitchFamily="2" charset="0"/>
              </a:rPr>
              <a:t> </a:t>
            </a: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40447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Stigma and workforce resources ">
            <a:extLst>
              <a:ext uri="{FF2B5EF4-FFF2-40B4-BE49-F238E27FC236}">
                <a16:creationId xmlns:a16="http://schemas.microsoft.com/office/drawing/2014/main" id="{416D5242-729C-4B71-9DB9-1843A8F5FAE8}"/>
              </a:ext>
            </a:extLst>
          </p:cNvPr>
          <p:cNvSpPr txBox="1">
            <a:spLocks/>
          </p:cNvSpPr>
          <p:nvPr/>
        </p:nvSpPr>
        <p:spPr>
          <a:xfrm>
            <a:off x="838199" y="1741557"/>
            <a:ext cx="10515599" cy="414373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300" b="1" dirty="0">
                <a:solidFill>
                  <a:srgbClr val="000000"/>
                </a:solidFill>
                <a:latin typeface="Lora" pitchFamily="2" charset="0"/>
              </a:rPr>
              <a:t>Stigma</a:t>
            </a:r>
          </a:p>
          <a:p>
            <a:pPr>
              <a:lnSpc>
                <a:spcPct val="120000"/>
              </a:lnSpc>
            </a:pPr>
            <a:r>
              <a:rPr lang="en-US" sz="3300" dirty="0">
                <a:solidFill>
                  <a:srgbClr val="000000"/>
                </a:solidFill>
                <a:latin typeface="Lora" pitchFamily="2" charset="0"/>
                <a:hlinkClick r:id="rId3"/>
              </a:rPr>
              <a:t>Structural stigma</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4"/>
              </a:rPr>
              <a:t>Understanding stigma </a:t>
            </a:r>
            <a:r>
              <a:rPr lang="en-US" sz="3300" dirty="0">
                <a:solidFill>
                  <a:srgbClr val="000000"/>
                </a:solidFill>
                <a:latin typeface="Lora" pitchFamily="2" charset="0"/>
              </a:rPr>
              <a:t>(Centre for Addiction and Mental Health [CAMH])</a:t>
            </a:r>
          </a:p>
          <a:p>
            <a:pPr marL="0" indent="0">
              <a:lnSpc>
                <a:spcPct val="120000"/>
              </a:lnSpc>
              <a:buNone/>
            </a:pPr>
            <a:endParaRPr lang="en-US" sz="3300" dirty="0">
              <a:solidFill>
                <a:srgbClr val="000000"/>
              </a:solidFill>
              <a:latin typeface="Lora" pitchFamily="2" charset="0"/>
            </a:endParaRPr>
          </a:p>
          <a:p>
            <a:pPr marL="0" indent="0">
              <a:lnSpc>
                <a:spcPct val="120000"/>
              </a:lnSpc>
              <a:buNone/>
            </a:pPr>
            <a:r>
              <a:rPr lang="en-US" sz="3300" b="1" dirty="0">
                <a:solidFill>
                  <a:srgbClr val="000000"/>
                </a:solidFill>
                <a:latin typeface="Lora" pitchFamily="2" charset="0"/>
              </a:rPr>
              <a:t>Workforce</a:t>
            </a:r>
          </a:p>
          <a:p>
            <a:pPr>
              <a:lnSpc>
                <a:spcPct val="120000"/>
              </a:lnSpc>
            </a:pPr>
            <a:r>
              <a:rPr lang="en-US" sz="3300" dirty="0">
                <a:solidFill>
                  <a:srgbClr val="000000"/>
                </a:solidFill>
                <a:latin typeface="Lora" pitchFamily="2" charset="0"/>
                <a:hlinkClick r:id="rId5"/>
              </a:rPr>
              <a:t>Aspiring workforce </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6"/>
              </a:rPr>
              <a:t>The Working Mind Healthcare </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7"/>
              </a:rPr>
              <a:t>Advancing psychological health and safety within healthcare settings </a:t>
            </a:r>
            <a:endParaRPr lang="en-US" sz="3300" dirty="0">
              <a:solidFill>
                <a:srgbClr val="000000"/>
              </a:solidFill>
              <a:latin typeface="Lora" pitchFamily="2" charset="0"/>
            </a:endParaRPr>
          </a:p>
          <a:p>
            <a:pPr>
              <a:lnSpc>
                <a:spcPct val="120000"/>
              </a:lnSpc>
            </a:pPr>
            <a:r>
              <a:rPr lang="en-US" sz="3300" dirty="0" err="1">
                <a:solidFill>
                  <a:srgbClr val="000000"/>
                </a:solidFill>
                <a:latin typeface="Lora" pitchFamily="2" charset="0"/>
                <a:hlinkClick r:id="rId8"/>
              </a:rPr>
              <a:t>HealthCare</a:t>
            </a:r>
            <a:r>
              <a:rPr lang="en-US" sz="3300" i="1" dirty="0" err="1">
                <a:solidFill>
                  <a:srgbClr val="000000"/>
                </a:solidFill>
                <a:latin typeface="Lora" pitchFamily="2" charset="0"/>
                <a:hlinkClick r:id="rId8"/>
              </a:rPr>
              <a:t>CAN</a:t>
            </a:r>
            <a:r>
              <a:rPr lang="en-US" sz="3300" dirty="0" err="1">
                <a:solidFill>
                  <a:srgbClr val="000000"/>
                </a:solidFill>
                <a:latin typeface="Lora" pitchFamily="2" charset="0"/>
                <a:hlinkClick r:id="rId8"/>
              </a:rPr>
              <a:t>’s</a:t>
            </a:r>
            <a:r>
              <a:rPr lang="en-US" sz="3300" dirty="0">
                <a:solidFill>
                  <a:srgbClr val="000000"/>
                </a:solidFill>
                <a:latin typeface="Lora" pitchFamily="2" charset="0"/>
                <a:hlinkClick r:id="rId8"/>
              </a:rPr>
              <a:t> Professional Development Division, CHA Learning </a:t>
            </a:r>
            <a:r>
              <a:rPr lang="en-US" sz="3300" dirty="0">
                <a:solidFill>
                  <a:srgbClr val="000000"/>
                </a:solidFill>
                <a:latin typeface="Lora" pitchFamily="2" charset="0"/>
              </a:rPr>
              <a:t>(HealthCare</a:t>
            </a:r>
            <a:r>
              <a:rPr lang="en-US" sz="3300" i="1" dirty="0">
                <a:solidFill>
                  <a:srgbClr val="000000"/>
                </a:solidFill>
                <a:latin typeface="Lora" pitchFamily="2" charset="0"/>
              </a:rPr>
              <a:t>CAN</a:t>
            </a:r>
            <a:r>
              <a:rPr lang="en-US" sz="3300" dirty="0">
                <a:solidFill>
                  <a:srgbClr val="000000"/>
                </a:solidFill>
                <a:latin typeface="Lora" pitchFamily="2" charset="0"/>
              </a:rPr>
              <a:t>)</a:t>
            </a:r>
            <a:r>
              <a:rPr lang="en-US" sz="3300" dirty="0">
                <a:solidFill>
                  <a:srgbClr val="000000"/>
                </a:solidFill>
                <a:latin typeface="Lora" pitchFamily="2" charset="0"/>
                <a:hlinkClick r:id="rId9"/>
              </a:rPr>
              <a:t> </a:t>
            </a:r>
            <a:endParaRPr lang="en-US" sz="33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
        <p:nvSpPr>
          <p:cNvPr id="6" name="Title 1">
            <a:extLst>
              <a:ext uri="{FF2B5EF4-FFF2-40B4-BE49-F238E27FC236}">
                <a16:creationId xmlns:a16="http://schemas.microsoft.com/office/drawing/2014/main" id="{5D00667E-482C-436F-BFA0-A12D83688DFE}"/>
              </a:ext>
            </a:extLst>
          </p:cNvPr>
          <p:cNvSpPr txBox="1">
            <a:spLocks/>
          </p:cNvSpPr>
          <p:nvPr/>
        </p:nvSpPr>
        <p:spPr>
          <a:xfrm>
            <a:off x="815916" y="5077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73714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Video resources ">
            <a:extLst>
              <a:ext uri="{FF2B5EF4-FFF2-40B4-BE49-F238E27FC236}">
                <a16:creationId xmlns:a16="http://schemas.microsoft.com/office/drawing/2014/main" id="{416D5242-729C-4B71-9DB9-1843A8F5FAE8}"/>
              </a:ext>
            </a:extLst>
          </p:cNvPr>
          <p:cNvSpPr txBox="1">
            <a:spLocks/>
          </p:cNvSpPr>
          <p:nvPr/>
        </p:nvSpPr>
        <p:spPr>
          <a:xfrm>
            <a:off x="851847" y="1560353"/>
            <a:ext cx="10680511" cy="499212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US" sz="6400" b="1" dirty="0">
                <a:solidFill>
                  <a:srgbClr val="000000"/>
                </a:solidFill>
                <a:latin typeface="Lora" pitchFamily="2" charset="0"/>
              </a:rPr>
              <a:t>Videos </a:t>
            </a:r>
          </a:p>
          <a:p>
            <a:pPr>
              <a:lnSpc>
                <a:spcPct val="120000"/>
              </a:lnSpc>
              <a:spcBef>
                <a:spcPts val="600"/>
              </a:spcBef>
              <a:spcAft>
                <a:spcPts val="1200"/>
              </a:spcAft>
            </a:pPr>
            <a:r>
              <a:rPr lang="en-US" sz="6400" dirty="0">
                <a:solidFill>
                  <a:srgbClr val="000000"/>
                </a:solidFill>
                <a:latin typeface="Lora" pitchFamily="2" charset="0"/>
                <a:hlinkClick r:id="rId3"/>
              </a:rPr>
              <a:t>Access Denied: How Mental Health – and/or Substance Use-Related Structural Stigma Impacts Health-Care Access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4"/>
              </a:rPr>
              <a:t>“Less Than”: How Mental Health- and/or Substance Use-Rated Structural Stigma Impacts Quality of Care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5"/>
              </a:rPr>
              <a:t>A Way Forward: How We Can Dismantle Mental Health/and/or Substance Use-Related Structural Stigma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6"/>
              </a:rPr>
              <a:t>Advancing Psychological Health and Safety in Health-Care Settings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7"/>
              </a:rPr>
              <a:t>Advancing Psychological Health and Safety for Health-Care Workers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8"/>
              </a:rPr>
              <a:t>Creating Safer, More Inclusive Spaces for 2SLGBTQ+ Emerging Adults in Health-Care Settings</a:t>
            </a:r>
            <a:endParaRPr lang="en-US" sz="6400" dirty="0">
              <a:solidFill>
                <a:srgbClr val="000000"/>
              </a:solidFill>
              <a:latin typeface="Lora" pitchFamily="2" charset="0"/>
              <a:hlinkClick r:id="rId9"/>
            </a:endParaRPr>
          </a:p>
          <a:p>
            <a:pPr>
              <a:lnSpc>
                <a:spcPct val="120000"/>
              </a:lnSpc>
              <a:spcBef>
                <a:spcPts val="600"/>
              </a:spcBef>
              <a:spcAft>
                <a:spcPts val="1200"/>
              </a:spcAft>
            </a:pPr>
            <a:r>
              <a:rPr lang="en-US" sz="6400" dirty="0">
                <a:solidFill>
                  <a:srgbClr val="000000"/>
                </a:solidFill>
                <a:latin typeface="Lora" pitchFamily="2" charset="0"/>
                <a:hlinkClick r:id="rId10"/>
              </a:rPr>
              <a:t>Food for Thought: A Youth Perspective on Recovery-Oriented Practice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11"/>
              </a:rPr>
              <a:t>Promoting and Strengthening Post-Secondary Student Mental Health </a:t>
            </a:r>
            <a:endParaRPr lang="en-US" sz="6400" dirty="0">
              <a:solidFill>
                <a:srgbClr val="000000"/>
              </a:solidFill>
              <a:latin typeface="Lora" pitchFamily="2" charset="0"/>
            </a:endParaRPr>
          </a:p>
          <a:p>
            <a:pPr>
              <a:lnSpc>
                <a:spcPct val="120000"/>
              </a:lnSpc>
              <a:spcBef>
                <a:spcPts val="0"/>
              </a:spcBef>
            </a:pPr>
            <a:r>
              <a:rPr lang="en-US" sz="6400" dirty="0">
                <a:solidFill>
                  <a:srgbClr val="000000"/>
                </a:solidFill>
                <a:latin typeface="Lora" pitchFamily="2" charset="0"/>
                <a:hlinkClick r:id="rId12"/>
              </a:rPr>
              <a:t>Emerging Adults Seek Change in Mental Health Services </a:t>
            </a:r>
            <a:endParaRPr lang="en-US" sz="6400" dirty="0">
              <a:solidFill>
                <a:srgbClr val="000000"/>
              </a:solidFill>
              <a:latin typeface="Lora" pitchFamily="2" charset="0"/>
            </a:endParaRPr>
          </a:p>
        </p:txBody>
      </p:sp>
      <p:sp>
        <p:nvSpPr>
          <p:cNvPr id="6" name="Title 1">
            <a:extLst>
              <a:ext uri="{FF2B5EF4-FFF2-40B4-BE49-F238E27FC236}">
                <a16:creationId xmlns:a16="http://schemas.microsoft.com/office/drawing/2014/main" id="{85E02CFB-1EC8-4605-B9DA-D85DF23F7A6E}"/>
              </a:ext>
            </a:extLst>
          </p:cNvPr>
          <p:cNvSpPr txBox="1">
            <a:spLocks/>
          </p:cNvSpPr>
          <p:nvPr/>
        </p:nvSpPr>
        <p:spPr>
          <a:xfrm>
            <a:off x="815916" y="436728"/>
            <a:ext cx="10515600" cy="1109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3130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dnotes &#10;1. Mental Health Commission of Canada - Making the case for investing in mental health in Canada &#10;2. Canadian Health Workforce Network &amp; Mental Health Commission of Canada, COVID-19 impacts on the mental health and substance use (MHSUH) workforce in Canada &#10;3. Casselman, N. (2013, June 18). Wellness metrics in action. Workplace Wellness and Mental Health Conference, Toronto, Ontario ">
            <a:extLst>
              <a:ext uri="{FF2B5EF4-FFF2-40B4-BE49-F238E27FC236}">
                <a16:creationId xmlns:a16="http://schemas.microsoft.com/office/drawing/2014/main" id="{83C79B63-9820-4B55-A34E-2BC0F6DE0F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59761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8EC2B-03A2-4303-9A1E-73A4FE0B89DE}"/>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Questions? </a:t>
            </a:r>
          </a:p>
        </p:txBody>
      </p:sp>
    </p:spTree>
    <p:extLst>
      <p:ext uri="{BB962C8B-B14F-4D97-AF65-F5344CB8AC3E}">
        <p14:creationId xmlns:p14="http://schemas.microsoft.com/office/powerpoint/2010/main" val="203923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ntal health is an &quot;everyone&quot; issue. &#10;&#10;Every year, one in five people in Canada experience a mental illness and need mental health care. &#10;&#10;Since COVID-19 began, one in seven report moderately severe or severe symptoms of depression ">
            <a:extLst>
              <a:ext uri="{FF2B5EF4-FFF2-40B4-BE49-F238E27FC236}">
                <a16:creationId xmlns:a16="http://schemas.microsoft.com/office/drawing/2014/main" id="{A490E868-58A6-45D1-8B83-52024047F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90349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t includes health-care workers, who are 1.5 times as likely to miss work due to illness or disability than workers in any other sector">
            <a:extLst>
              <a:ext uri="{FF2B5EF4-FFF2-40B4-BE49-F238E27FC236}">
                <a16:creationId xmlns:a16="http://schemas.microsoft.com/office/drawing/2014/main" id="{140836B4-5988-4C29-82E7-492E64E6DF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3546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does that mean for quality? &#10;&#10;Everyone deserves quality mental health care. &#10;&#10;The wellbeing of health-care workers directly affects the quality of care they are able to provide. ">
            <a:extLst>
              <a:ext uri="{FF2B5EF4-FFF2-40B4-BE49-F238E27FC236}">
                <a16:creationId xmlns:a16="http://schemas.microsoft.com/office/drawing/2014/main" id="{9A1DC97C-D8B2-4E71-8B6D-300C2E26D0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6059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18D1D3-6A9A-468C-8AA2-0190A992D5E7}"/>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About the Quality Mental Health Care Framework</a:t>
            </a:r>
          </a:p>
        </p:txBody>
      </p:sp>
    </p:spTree>
    <p:extLst>
      <p:ext uri="{BB962C8B-B14F-4D97-AF65-F5344CB8AC3E}">
        <p14:creationId xmlns:p14="http://schemas.microsoft.com/office/powerpoint/2010/main" val="113722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borative vision to improve mental health care the Quality Mental Health Care Network works to: address structural stigma, promote recovery-oriented practice, promote the psychological health and safety of health-care workers, improve access to quality mental health care and advance the uptake of the Quality Mental Health Care Frameowork">
            <a:extLst>
              <a:ext uri="{FF2B5EF4-FFF2-40B4-BE49-F238E27FC236}">
                <a16:creationId xmlns:a16="http://schemas.microsoft.com/office/drawing/2014/main" id="{D9F3C86C-E8D1-432A-A6B9-6B06CB7428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09171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fining what &quot;quality&quot; in mental health care means&#10;- Accessible &#10;- Appropriate &#10;- Promotes continuous learning and improvement&#10;- Integrated &#10;- People-centred &#10;- Recovery-oriented&#10;- Safe &#10;- Stigma-free and inclusive &#10;- Trauma informed &#10;- Ensures providers have a safe and comfortable workplace environment &#10;">
            <a:extLst>
              <a:ext uri="{FF2B5EF4-FFF2-40B4-BE49-F238E27FC236}">
                <a16:creationId xmlns:a16="http://schemas.microsoft.com/office/drawing/2014/main" id="{D1D3B016-3721-4ADD-95CE-5B1C21FA6E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40108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nsultative process - developing the Quality Mental Health Care Framework involved: an environmental scan to identify existing models, key informant interviews, consultations with people with lived and living experience and extensive feedback ">
            <a:extLst>
              <a:ext uri="{FF2B5EF4-FFF2-40B4-BE49-F238E27FC236}">
                <a16:creationId xmlns:a16="http://schemas.microsoft.com/office/drawing/2014/main" id="{857F188F-3466-497F-B255-CB24C466F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027352055"/>
      </p:ext>
    </p:extLst>
  </p:cSld>
  <p:clrMapOvr>
    <a:masterClrMapping/>
  </p:clrMapOvr>
</p:sld>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A9F151FDA0A43BF7D11E41C0ED2C0" ma:contentTypeVersion="12" ma:contentTypeDescription="Create a new document." ma:contentTypeScope="" ma:versionID="a5b787ee005853af4b1933e8b140551c">
  <xsd:schema xmlns:xsd="http://www.w3.org/2001/XMLSchema" xmlns:xs="http://www.w3.org/2001/XMLSchema" xmlns:p="http://schemas.microsoft.com/office/2006/metadata/properties" xmlns:ns1="http://schemas.microsoft.com/sharepoint/v3" xmlns:ns2="e516cd39-2ec5-4897-8d16-86317675b533" xmlns:ns3="224386ec-4e2c-40f0-807b-6229a5a71958" targetNamespace="http://schemas.microsoft.com/office/2006/metadata/properties" ma:root="true" ma:fieldsID="8415bc56ff6e3b2678efe0ffebcd2fab" ns1:_="" ns2:_="" ns3:_="">
    <xsd:import namespace="http://schemas.microsoft.com/sharepoint/v3"/>
    <xsd:import namespace="e516cd39-2ec5-4897-8d16-86317675b533"/>
    <xsd:import namespace="224386ec-4e2c-40f0-807b-6229a5a7195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4386ec-4e2c-40f0-807b-6229a5a7195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C8045-9024-454F-8A62-5886095B05B2}">
  <ds:schemaRefs>
    <ds:schemaRef ds:uri="office.server.policy"/>
  </ds:schemaRefs>
</ds:datastoreItem>
</file>

<file path=customXml/itemProps2.xml><?xml version="1.0" encoding="utf-8"?>
<ds:datastoreItem xmlns:ds="http://schemas.openxmlformats.org/officeDocument/2006/customXml" ds:itemID="{656D3882-EBC7-41C2-9165-8E067048ECF4}">
  <ds:schemaRefs>
    <ds:schemaRef ds:uri="http://purl.org/dc/elements/1.1/"/>
    <ds:schemaRef ds:uri="http://schemas.microsoft.com/office/2006/metadata/properties"/>
    <ds:schemaRef ds:uri="e516cd39-2ec5-4897-8d16-86317675b53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24386ec-4e2c-40f0-807b-6229a5a71958"/>
    <ds:schemaRef ds:uri="http://www.w3.org/XML/1998/namespace"/>
    <ds:schemaRef ds:uri="http://purl.org/dc/dcmitype/"/>
  </ds:schemaRefs>
</ds:datastoreItem>
</file>

<file path=customXml/itemProps3.xml><?xml version="1.0" encoding="utf-8"?>
<ds:datastoreItem xmlns:ds="http://schemas.openxmlformats.org/officeDocument/2006/customXml" ds:itemID="{63767918-59F1-4C11-8840-0C6D83518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224386ec-4e2c-40f0-807b-6229a5a71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316817-99F2-4F21-8DB3-E002D6EB5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10734</TotalTime>
  <Words>3311</Words>
  <Application>Microsoft Office PowerPoint</Application>
  <PresentationFormat>Widescreen</PresentationFormat>
  <Paragraphs>257</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AdvP7B6C</vt:lpstr>
      <vt:lpstr>AdvP7B72</vt:lpstr>
      <vt:lpstr>Calibri Light</vt:lpstr>
      <vt:lpstr>Cambria</vt:lpstr>
      <vt:lpstr>Lora</vt:lpstr>
      <vt:lpstr>Calibri</vt:lpstr>
      <vt:lpstr>Office Theme</vt:lpstr>
      <vt:lpstr>PowerPoint Presentation</vt:lpstr>
      <vt:lpstr>A real and pressing need</vt:lpstr>
      <vt:lpstr>PowerPoint Presentation</vt:lpstr>
      <vt:lpstr>PowerPoint Presentation</vt:lpstr>
      <vt:lpstr>PowerPoint Presentation</vt:lpstr>
      <vt:lpstr>About the Quality Mental Health Care Framework</vt:lpstr>
      <vt:lpstr>PowerPoint Presentation</vt:lpstr>
      <vt:lpstr>PowerPoint Presentation</vt:lpstr>
      <vt:lpstr>PowerPoint Presentation</vt:lpstr>
      <vt:lpstr>PowerPoint Presentation</vt:lpstr>
      <vt:lpstr>PowerPoint Presentation</vt:lpstr>
      <vt:lpstr>PowerPoint Presentation</vt:lpstr>
      <vt:lpstr>Reaping the benefits</vt:lpstr>
      <vt:lpstr>PowerPoint Presentation</vt:lpstr>
      <vt:lpstr>PowerPoint Presentation</vt:lpstr>
      <vt:lpstr>In their own words</vt:lpstr>
      <vt:lpstr>PowerPoint Presentation</vt:lpstr>
      <vt:lpstr>In their own words</vt:lpstr>
      <vt:lpstr>PowerPoint Presentation</vt:lpstr>
      <vt:lpstr>PowerPoint Presentation</vt:lpstr>
      <vt:lpstr>Resources to get you started </vt:lpstr>
      <vt:lpstr>Resources: </vt:lpstr>
      <vt:lpstr>Resources (cont’d): </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Andreanne Abbondanza-Bergeron</dc:creator>
  <cp:lastModifiedBy>Kati Oliver</cp:lastModifiedBy>
  <cp:revision>48</cp:revision>
  <dcterms:created xsi:type="dcterms:W3CDTF">2021-11-11T16:09:01Z</dcterms:created>
  <dcterms:modified xsi:type="dcterms:W3CDTF">2022-03-31T21:17:31Z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0x010100260A9F151FDA0A43BF7D11E41C0ED2C0</vt:lpwstr>
  </property>
</Properties>
</file>